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65" r:id="rId1"/>
    <p:sldMasterId id="2147484002" r:id="rId2"/>
  </p:sldMasterIdLst>
  <p:notesMasterIdLst>
    <p:notesMasterId r:id="rId36"/>
  </p:notesMasterIdLst>
  <p:handoutMasterIdLst>
    <p:handoutMasterId r:id="rId37"/>
  </p:handoutMasterIdLst>
  <p:sldIdLst>
    <p:sldId id="256" r:id="rId3"/>
    <p:sldId id="280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3" r:id="rId20"/>
    <p:sldId id="283" r:id="rId21"/>
    <p:sldId id="284" r:id="rId22"/>
    <p:sldId id="285" r:id="rId23"/>
    <p:sldId id="287" r:id="rId24"/>
    <p:sldId id="289" r:id="rId25"/>
    <p:sldId id="288" r:id="rId26"/>
    <p:sldId id="290" r:id="rId27"/>
    <p:sldId id="282" r:id="rId28"/>
    <p:sldId id="274" r:id="rId29"/>
    <p:sldId id="276" r:id="rId30"/>
    <p:sldId id="272" r:id="rId31"/>
    <p:sldId id="257" r:id="rId32"/>
    <p:sldId id="281" r:id="rId33"/>
    <p:sldId id="277" r:id="rId34"/>
    <p:sldId id="27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21FC3E2-4BBB-4450-87E8-62F760589E70}">
          <p14:sldIdLst>
            <p14:sldId id="256"/>
            <p14:sldId id="280"/>
            <p14:sldId id="258"/>
            <p14:sldId id="261"/>
          </p14:sldIdLst>
        </p14:section>
        <p14:section name="Part 1" id="{7856422B-D8B7-4300-A8B2-79F592CC5124}">
          <p14:sldIdLst>
            <p14:sldId id="259"/>
            <p14:sldId id="260"/>
            <p14:sldId id="262"/>
            <p14:sldId id="263"/>
            <p14:sldId id="264"/>
          </p14:sldIdLst>
        </p14:section>
        <p14:section name="Migration to Modern Public Folders" id="{055A0FAB-52B8-4A77-B87C-56FC610FB0BF}">
          <p14:sldIdLst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Public Folder Office 365 Groups" id="{46D98DD9-489C-4815-8BCB-1AADB3F983EF}">
          <p14:sldIdLst>
            <p14:sldId id="275"/>
            <p14:sldId id="273"/>
            <p14:sldId id="283"/>
            <p14:sldId id="284"/>
            <p14:sldId id="285"/>
            <p14:sldId id="287"/>
            <p14:sldId id="289"/>
            <p14:sldId id="288"/>
            <p14:sldId id="290"/>
            <p14:sldId id="282"/>
          </p14:sldIdLst>
        </p14:section>
        <p14:section name="Conclusion" id="{4F1D7110-58FB-476B-8F82-764A859C06D3}">
          <p14:sldIdLst>
            <p14:sldId id="274"/>
            <p14:sldId id="276"/>
            <p14:sldId id="272"/>
          </p14:sldIdLst>
        </p14:section>
        <p14:section name="Questions" id="{BAEC2B24-EBA7-407E-9BB3-4AD592E2B908}">
          <p14:sldIdLst>
            <p14:sldId id="257"/>
            <p14:sldId id="281"/>
            <p14:sldId id="277"/>
          </p14:sldIdLst>
        </p14:section>
        <p14:section name="Backup" id="{D3252D11-98A8-4D8C-B0A7-C6CA416B03F8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05050"/>
    <a:srgbClr val="272727"/>
    <a:srgbClr val="E4E4E4"/>
    <a:srgbClr val="CCECFF"/>
    <a:srgbClr val="FFFFFF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E6BEDD-0784-4FE0-9944-7918E2ED681C}" v="422" dt="2019-05-09T18:30:28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7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76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FD02F6-52DD-4AA4-B821-CC891884D9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D0BC0-B3C5-4537-8064-EF3D3403B9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2DEF3-14DA-42F5-A3DA-4C21672BA3A1}" type="datetimeFigureOut">
              <a:rPr lang="de-DE" smtClean="0"/>
              <a:t>11.05.2019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84593-0E68-47C3-B864-E23A18CB00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59E27-4882-4CCC-86C4-C722AB3DA2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B90D9-E855-4EF2-9863-43C2F0B71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2505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2B2CA-63D4-49AF-BD0C-DB0310132304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DAED3-F610-4D1D-AA94-537EFABBAB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8196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de-de/exchange/new-features/build-numbers-and-release-dates?view=exchserver-2019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7824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782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exchange/2017/12/01/paw-your-way-into-office-365-migrations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https://www.microsoft.com/en-us/download/details.aspx?id=58196</a:t>
            </a:r>
            <a:endParaRPr lang="de-DE" dirty="0"/>
          </a:p>
          <a:p>
            <a:r>
              <a:rPr lang="de-DE" dirty="0">
                <a:hlinkClick r:id="rId4"/>
              </a:rPr>
              <a:t>https://docs.microsoft.com/de-de/exchange/new-features/build-numbers-and-release-dates?view=exchserver-2019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DAED3-F610-4D1D-AA94-537EFABBAB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8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https://www.microsoft.com/en-us/download/details.aspx?id=57824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DAED3-F610-4D1D-AA94-537EFABBAB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9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https://www.microsoft.com/en-us/download/details.aspx?id=57824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DAED3-F610-4D1D-AA94-537EFABBAB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38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https://go.granikos.eu/PFMigActionPlan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DAED3-F610-4D1D-AA94-537EFABBAB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9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 = Protocol Agnostic Workflow, </a:t>
            </a:r>
            <a:r>
              <a:rPr lang="de-DE" dirty="0">
                <a:hlinkClick r:id="rId3"/>
              </a:rPr>
              <a:t>https://blogs.technet.microsoft.com/exchange/2017/12/01/paw-your-way-into-office-365-migrations/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DAED3-F610-4D1D-AA94-537EFABBAB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9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064853" y="2979778"/>
            <a:ext cx="9948985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64854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F296CD7-802F-4778-B97B-6ABBAA3490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64854" y="4507524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Title: (MVP, RD, RD, …)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0361C5B-71D4-4DF0-8392-624B83E43B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64854" y="5029202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Twitter-Name</a:t>
            </a:r>
          </a:p>
        </p:txBody>
      </p:sp>
    </p:spTree>
    <p:extLst>
      <p:ext uri="{BB962C8B-B14F-4D97-AF65-F5344CB8AC3E}">
        <p14:creationId xmlns:p14="http://schemas.microsoft.com/office/powerpoint/2010/main" val="3703425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18770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3517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367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A70A5B1-7CE0-4513-BB30-00E1B009CCA5}"/>
              </a:ext>
            </a:extLst>
          </p:cNvPr>
          <p:cNvSpPr/>
          <p:nvPr userDrawn="1"/>
        </p:nvSpPr>
        <p:spPr bwMode="auto">
          <a:xfrm>
            <a:off x="442441" y="424184"/>
            <a:ext cx="11391952" cy="104907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4F1DD3-E3E3-45EA-81EA-2B1428FE12D2}"/>
              </a:ext>
            </a:extLst>
          </p:cNvPr>
          <p:cNvGrpSpPr/>
          <p:nvPr userDrawn="1"/>
        </p:nvGrpSpPr>
        <p:grpSpPr>
          <a:xfrm>
            <a:off x="9139223" y="1596727"/>
            <a:ext cx="2695171" cy="4273236"/>
            <a:chOff x="9298446" y="2292483"/>
            <a:chExt cx="2695171" cy="427323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1B80358-C1F2-48FA-91D0-B8D22AD49CF2}"/>
                </a:ext>
              </a:extLst>
            </p:cNvPr>
            <p:cNvSpPr/>
            <p:nvPr/>
          </p:nvSpPr>
          <p:spPr>
            <a:xfrm>
              <a:off x="9298446" y="2292483"/>
              <a:ext cx="2695171" cy="427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AF7661AB-7C2C-4363-8C4F-7F93E55C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84" y="5103999"/>
              <a:ext cx="2057310" cy="102865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6" name="Grafik 16" descr="Ein Bild, das ClipArt enthält.&#10;&#10;Automatisch generierte Beschreibung">
              <a:extLst>
                <a:ext uri="{FF2B5EF4-FFF2-40B4-BE49-F238E27FC236}">
                  <a16:creationId xmlns:a16="http://schemas.microsoft.com/office/drawing/2014/main" id="{ABB58BBB-F787-44AB-B0D4-A855B02C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84" y="3992529"/>
              <a:ext cx="2057310" cy="60073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7" name="Grafik 22" descr="Ein Bild, das Objekt, Monitor, drinnen enthält.&#10;&#10;Automatisch generierte Beschreibung">
              <a:extLst>
                <a:ext uri="{FF2B5EF4-FFF2-40B4-BE49-F238E27FC236}">
                  <a16:creationId xmlns:a16="http://schemas.microsoft.com/office/drawing/2014/main" id="{9AA71EB7-C6D1-41FD-B909-6990E2BCD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3592" y="2974719"/>
              <a:ext cx="2265058" cy="212101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42442" y="457200"/>
            <a:ext cx="1139195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 Sponsors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9EAF4D-CF85-416D-9295-9CF9B2C43587}"/>
              </a:ext>
            </a:extLst>
          </p:cNvPr>
          <p:cNvGrpSpPr/>
          <p:nvPr userDrawn="1"/>
        </p:nvGrpSpPr>
        <p:grpSpPr>
          <a:xfrm>
            <a:off x="5531862" y="1596727"/>
            <a:ext cx="3322622" cy="4273236"/>
            <a:chOff x="5640309" y="2317687"/>
            <a:chExt cx="3322622" cy="4273236"/>
          </a:xfrm>
        </p:grpSpPr>
        <p:sp>
          <p:nvSpPr>
            <p:cNvPr id="14" name="Rechteck 20">
              <a:extLst>
                <a:ext uri="{FF2B5EF4-FFF2-40B4-BE49-F238E27FC236}">
                  <a16:creationId xmlns:a16="http://schemas.microsoft.com/office/drawing/2014/main" id="{7133B66D-6272-40E0-BA2F-F93E5BA92839}"/>
                </a:ext>
              </a:extLst>
            </p:cNvPr>
            <p:cNvSpPr/>
            <p:nvPr/>
          </p:nvSpPr>
          <p:spPr>
            <a:xfrm>
              <a:off x="5640309" y="2317687"/>
              <a:ext cx="3322622" cy="427323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8">
              <a:extLst>
                <a:ext uri="{FF2B5EF4-FFF2-40B4-BE49-F238E27FC236}">
                  <a16:creationId xmlns:a16="http://schemas.microsoft.com/office/drawing/2014/main" id="{C1AF4399-7F75-4BBA-BCBD-3882516C4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04" b="35130"/>
            <a:stretch/>
          </p:blipFill>
          <p:spPr>
            <a:xfrm>
              <a:off x="6055489" y="2470948"/>
              <a:ext cx="2095232" cy="715872"/>
            </a:xfrm>
            <a:prstGeom prst="rect">
              <a:avLst/>
            </a:prstGeom>
          </p:spPr>
        </p:pic>
        <p:pic>
          <p:nvPicPr>
            <p:cNvPr id="11" name="Grafik 15" descr="Ein Bild, das ClipArt enthält.&#10;&#10;Automatisch generierte Beschreibung">
              <a:extLst>
                <a:ext uri="{FF2B5EF4-FFF2-40B4-BE49-F238E27FC236}">
                  <a16:creationId xmlns:a16="http://schemas.microsoft.com/office/drawing/2014/main" id="{22DE7938-B156-4161-A6DA-FCE6A7C20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661" y="3244015"/>
              <a:ext cx="1620888" cy="1005551"/>
            </a:xfrm>
            <a:prstGeom prst="rect">
              <a:avLst/>
            </a:prstGeom>
          </p:spPr>
        </p:pic>
        <p:pic>
          <p:nvPicPr>
            <p:cNvPr id="12" name="Grafik 17">
              <a:extLst>
                <a:ext uri="{FF2B5EF4-FFF2-40B4-BE49-F238E27FC236}">
                  <a16:creationId xmlns:a16="http://schemas.microsoft.com/office/drawing/2014/main" id="{66C72917-6719-451C-B6D2-FC0D073C9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583" y="4138263"/>
              <a:ext cx="1907138" cy="1418580"/>
            </a:xfrm>
            <a:prstGeom prst="rect">
              <a:avLst/>
            </a:prstGeom>
          </p:spPr>
        </p:pic>
        <p:pic>
          <p:nvPicPr>
            <p:cNvPr id="13" name="Grafik 19" descr="Ein Bild, das ClipArt enthält.&#10;&#10;Automatisch generierte Beschreibung">
              <a:extLst>
                <a:ext uri="{FF2B5EF4-FFF2-40B4-BE49-F238E27FC236}">
                  <a16:creationId xmlns:a16="http://schemas.microsoft.com/office/drawing/2014/main" id="{5FB6FF8F-5A4E-456B-817B-136A68F7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9424" y="5673041"/>
              <a:ext cx="2132589" cy="59792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43DD86-D77F-45B7-AADA-4DB60BB39097}"/>
              </a:ext>
            </a:extLst>
          </p:cNvPr>
          <p:cNvGrpSpPr/>
          <p:nvPr userDrawn="1"/>
        </p:nvGrpSpPr>
        <p:grpSpPr>
          <a:xfrm>
            <a:off x="442441" y="1596727"/>
            <a:ext cx="4765886" cy="4273236"/>
            <a:chOff x="348654" y="1965996"/>
            <a:chExt cx="4765886" cy="4273236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55534E3-4B3D-4D08-A8C3-A22D690BBDF1}"/>
                </a:ext>
              </a:extLst>
            </p:cNvPr>
            <p:cNvSpPr/>
            <p:nvPr/>
          </p:nvSpPr>
          <p:spPr>
            <a:xfrm>
              <a:off x="348654" y="1965996"/>
              <a:ext cx="4765886" cy="427323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7">
              <a:extLst>
                <a:ext uri="{FF2B5EF4-FFF2-40B4-BE49-F238E27FC236}">
                  <a16:creationId xmlns:a16="http://schemas.microsoft.com/office/drawing/2014/main" id="{5A0C4B3F-0E0D-4831-B4CC-7EC1B3F737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00" y="2452624"/>
              <a:ext cx="2551174" cy="734196"/>
            </a:xfrm>
            <a:prstGeom prst="rect">
              <a:avLst/>
            </a:prstGeom>
          </p:spPr>
        </p:pic>
        <p:pic>
          <p:nvPicPr>
            <p:cNvPr id="17" name="Grafik 9">
              <a:extLst>
                <a:ext uri="{FF2B5EF4-FFF2-40B4-BE49-F238E27FC236}">
                  <a16:creationId xmlns:a16="http://schemas.microsoft.com/office/drawing/2014/main" id="{0D6E645E-E022-4E01-9C28-8007D3974A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5" y="5103999"/>
              <a:ext cx="1375204" cy="868003"/>
            </a:xfrm>
            <a:prstGeom prst="rect">
              <a:avLst/>
            </a:prstGeom>
          </p:spPr>
        </p:pic>
        <p:pic>
          <p:nvPicPr>
            <p:cNvPr id="18" name="Grafik 10">
              <a:extLst>
                <a:ext uri="{FF2B5EF4-FFF2-40B4-BE49-F238E27FC236}">
                  <a16:creationId xmlns:a16="http://schemas.microsoft.com/office/drawing/2014/main" id="{577648AF-E51C-492C-B8C7-266A70FCBB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243" y="2554096"/>
              <a:ext cx="1343343" cy="741831"/>
            </a:xfrm>
            <a:prstGeom prst="rect">
              <a:avLst/>
            </a:prstGeom>
          </p:spPr>
        </p:pic>
        <p:pic>
          <p:nvPicPr>
            <p:cNvPr id="19" name="Grafik 11">
              <a:extLst>
                <a:ext uri="{FF2B5EF4-FFF2-40B4-BE49-F238E27FC236}">
                  <a16:creationId xmlns:a16="http://schemas.microsoft.com/office/drawing/2014/main" id="{A4DCA865-274A-43E7-B263-D6CB924B82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92" y="3671181"/>
              <a:ext cx="1450103" cy="757920"/>
            </a:xfrm>
            <a:prstGeom prst="rect">
              <a:avLst/>
            </a:prstGeom>
          </p:spPr>
        </p:pic>
        <p:pic>
          <p:nvPicPr>
            <p:cNvPr id="21" name="Grafik 13">
              <a:extLst>
                <a:ext uri="{FF2B5EF4-FFF2-40B4-BE49-F238E27FC236}">
                  <a16:creationId xmlns:a16="http://schemas.microsoft.com/office/drawing/2014/main" id="{33F82E84-1FF6-43A4-9F6D-8CBCD57BE3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9" y="5103999"/>
              <a:ext cx="1844227" cy="498966"/>
            </a:xfrm>
            <a:prstGeom prst="rect">
              <a:avLst/>
            </a:prstGeom>
          </p:spPr>
        </p:pic>
      </p:grpSp>
      <p:sp>
        <p:nvSpPr>
          <p:cNvPr id="70" name="Inhaltsplatzhalter 2">
            <a:extLst>
              <a:ext uri="{FF2B5EF4-FFF2-40B4-BE49-F238E27FC236}">
                <a16:creationId xmlns:a16="http://schemas.microsoft.com/office/drawing/2014/main" id="{6EB6AF94-312C-4765-B484-1AF0BF32C7F6}"/>
              </a:ext>
            </a:extLst>
          </p:cNvPr>
          <p:cNvSpPr txBox="1">
            <a:spLocks/>
          </p:cNvSpPr>
          <p:nvPr userDrawn="1"/>
        </p:nvSpPr>
        <p:spPr>
          <a:xfrm>
            <a:off x="6373002" y="1068393"/>
            <a:ext cx="1723931" cy="49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</a:t>
            </a:r>
          </a:p>
        </p:txBody>
      </p:sp>
      <p:sp>
        <p:nvSpPr>
          <p:cNvPr id="71" name="Inhaltsplatzhalter 2">
            <a:extLst>
              <a:ext uri="{FF2B5EF4-FFF2-40B4-BE49-F238E27FC236}">
                <a16:creationId xmlns:a16="http://schemas.microsoft.com/office/drawing/2014/main" id="{E9CC79D6-DFF6-4AC9-BE44-160599185F02}"/>
              </a:ext>
            </a:extLst>
          </p:cNvPr>
          <p:cNvSpPr txBox="1">
            <a:spLocks/>
          </p:cNvSpPr>
          <p:nvPr userDrawn="1"/>
        </p:nvSpPr>
        <p:spPr>
          <a:xfrm>
            <a:off x="10025628" y="1052192"/>
            <a:ext cx="1723931" cy="49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800" b="1" kern="12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Silver</a:t>
            </a:r>
            <a:endParaRPr lang="de-DE" sz="2800" b="1" kern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8" name="Inhaltsplatzhalter 2">
            <a:extLst>
              <a:ext uri="{FF2B5EF4-FFF2-40B4-BE49-F238E27FC236}">
                <a16:creationId xmlns:a16="http://schemas.microsoft.com/office/drawing/2014/main" id="{1DEBD228-58B4-4ABC-8F19-85EFAFF9DF35}"/>
              </a:ext>
            </a:extLst>
          </p:cNvPr>
          <p:cNvSpPr txBox="1">
            <a:spLocks/>
          </p:cNvSpPr>
          <p:nvPr userDrawn="1"/>
        </p:nvSpPr>
        <p:spPr>
          <a:xfrm>
            <a:off x="1856796" y="1076713"/>
            <a:ext cx="1723931" cy="49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Platinum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9E34-4B09-49B8-B685-1111B6DC07D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89" y="3279872"/>
            <a:ext cx="1202763" cy="9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59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36523CA-7FCC-4303-8F3F-8D3BA04D8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64853" y="2979778"/>
            <a:ext cx="9948985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ACBEF1-6EE6-46E5-9B19-1AD3D59873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64854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927F82-FC32-447C-93EA-70E62AB7B5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64854" y="4507524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Title: (MVP, RD, RD, …)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A7388B9-5C95-4127-A0C3-9E8DED7E1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64854" y="5029202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Twitter-Name</a:t>
            </a:r>
          </a:p>
        </p:txBody>
      </p:sp>
    </p:spTree>
    <p:extLst>
      <p:ext uri="{BB962C8B-B14F-4D97-AF65-F5344CB8AC3E}">
        <p14:creationId xmlns:p14="http://schemas.microsoft.com/office/powerpoint/2010/main" val="2990925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082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546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174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89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42092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108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169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393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27635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81977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8998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1678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578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386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728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543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8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80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63248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58585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86241918-2264-42E2-8C80-17B9FBB25B81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80106" y="6539519"/>
            <a:ext cx="123287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1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#SPSCGN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A9EB8E3-1684-4B93-9066-F463D98FCCB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" y="5841631"/>
            <a:ext cx="1140464" cy="7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4076" r:id="rId1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itle Placeholder 1">
            <a:extLst>
              <a:ext uri="{FF2B5EF4-FFF2-40B4-BE49-F238E27FC236}">
                <a16:creationId xmlns:a16="http://schemas.microsoft.com/office/drawing/2014/main" id="{85EF2094-0B53-4A65-B855-00A75211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EF16CEE-363B-4CF1-BEDF-DE309D326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1" name="NEW Brand Colors 2018">
            <a:extLst>
              <a:ext uri="{FF2B5EF4-FFF2-40B4-BE49-F238E27FC236}">
                <a16:creationId xmlns:a16="http://schemas.microsoft.com/office/drawing/2014/main" id="{5012A24B-58D7-47F3-AFB6-F7C32E7E024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52" name="GRID" hidden="1">
            <a:extLst>
              <a:ext uri="{FF2B5EF4-FFF2-40B4-BE49-F238E27FC236}">
                <a16:creationId xmlns:a16="http://schemas.microsoft.com/office/drawing/2014/main" id="{0FF79D86-76D0-456C-AF43-799BFD15482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BA3F4A-FBFD-455D-8A7E-67658BB7869A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171963E-E9D9-4CB8-87C4-E575D5FE7AF4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4A226E-7440-4DC4-983F-AF2E146194D8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385A73D-03DE-4CD2-A40F-6D3AAFEED20D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0EF741A-C41C-4D2C-BC92-A3EC77D190C4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8F39F8D-E517-4B26-87E0-C2E121CC30CF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1DE3E89-6D00-4A47-A649-CB3873D52309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703E8AD-AA65-4F25-B747-CA374676DB26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B249B34-2C06-40CE-9274-A000E57DB305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EEC0A9E-8318-419B-99F8-7CCE1706255C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A7E1A15-3F5A-4028-B14B-12685A84BDB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3193B16-49FC-4316-970A-A978C106D913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7E2B7B5-1CAE-43E3-A7DC-86BC74D3485F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8C534F0-32E3-429F-8B86-FC9D7642ED4F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836113-85B8-4B89-8236-63A21A44453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46AD38F-2DCF-4B6E-A5A1-DF7E61BC9A3D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8100CF-8832-45BE-A900-5794C34F2291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3F6788-9327-4315-A7CC-2320ABC4B8C5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7DBC297-DF44-463C-ADA5-458C302124FF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0FD8C00-7FF8-4843-83FD-0D3451BB0842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0CF39DB-ACA7-4D4A-A9C7-E2507411C806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402FA5-D079-4F75-9230-BD3F21C1A8BC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83AC85D-111C-4E35-A58E-185A2A9DC1BA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141E98-CB74-45F0-91B6-743B8277699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02C069-0525-4313-9EC6-6AD4B2AB9F41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206C7ED-FF3F-42EE-B408-581F5870E505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AF6A73E-50E9-4F4E-BB43-A8CF4757D55C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50B5486-2F92-4EA9-9E10-F39E86228066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596E952-82A4-40DC-A459-0E2C3579C6DF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00310FF-BA2F-48BD-8D24-BCDD8257A073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6C89220-E39B-44D1-8501-30A07521DEDA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0780AD-BBCB-4762-96BF-590A24BC93E4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9CA8C09-74B5-481C-AB92-516BBC5C83BE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6CFB738-62E7-45B8-8250-BC72E3F07D7F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.64 square" hidden="1">
            <a:extLst>
              <a:ext uri="{FF2B5EF4-FFF2-40B4-BE49-F238E27FC236}">
                <a16:creationId xmlns:a16="http://schemas.microsoft.com/office/drawing/2014/main" id="{17EF6767-4D0D-4098-8AA2-460F8E724F0F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.32 square" hidden="1">
            <a:extLst>
              <a:ext uri="{FF2B5EF4-FFF2-40B4-BE49-F238E27FC236}">
                <a16:creationId xmlns:a16="http://schemas.microsoft.com/office/drawing/2014/main" id="{BD9A4AED-4CEF-4E7C-B97F-F23313506E90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3D58114E-A402-49FF-8819-E33CB0DE3646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80106" y="6539519"/>
            <a:ext cx="1159035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1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#SPSCGN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A91A8-25E5-47F4-983E-11CAA4C04E4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" y="5841456"/>
            <a:ext cx="1119404" cy="7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75" r:id="rId7"/>
    <p:sldLayoutId id="2147484027" r:id="rId8"/>
    <p:sldLayoutId id="2147484031" r:id="rId9"/>
    <p:sldLayoutId id="2147484032" r:id="rId10"/>
    <p:sldLayoutId id="2147484033" r:id="rId11"/>
    <p:sldLayoutId id="2147484034" r:id="rId12"/>
    <p:sldLayoutId id="2147484035" r:id="rId1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MSPFBatchMigr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PFMigActionPla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image" Target="../media/image28.emf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emf"/><Relationship Id="rId5" Type="http://schemas.openxmlformats.org/officeDocument/2006/relationships/image" Target="../media/image28.emf"/><Relationship Id="rId10" Type="http://schemas.openxmlformats.org/officeDocument/2006/relationships/image" Target="../media/image26.emf"/><Relationship Id="rId4" Type="http://schemas.openxmlformats.org/officeDocument/2006/relationships/image" Target="../media/image32.emf"/><Relationship Id="rId9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xchange/collaboration-exo/public-folders/batch-migration-of-exchange-online-public-folders?wt.mc_id=MVP" TargetMode="External"/><Relationship Id="rId2" Type="http://schemas.openxmlformats.org/officeDocument/2006/relationships/hyperlink" Target="https://docs.microsoft.com/en-us/exchange/collaboration/public-folders/batch-migration-to-office-365-groups?view=exchserver-2019&amp;wt.mc_id=MVP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microsoft.com/en-us/exchange/use-batch-migration-to-migrate-exchange-2010-public-folders-to-office-365-groups-exchange-2013-help?wt.mc_id=MVP" TargetMode="External"/><Relationship Id="rId4" Type="http://schemas.openxmlformats.org/officeDocument/2006/relationships/hyperlink" Target="https://docs.microsoft.com/de-de/exchange/use-batch-migration-to-migrate-exchange-2013-public-folders-to-office-365-groups-exchange-2013-help?wt.mc_id=MV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justcantgetenough.granikos.eu/" TargetMode="External"/><Relationship Id="rId2" Type="http://schemas.openxmlformats.org/officeDocument/2006/relationships/hyperlink" Target="mailto:thomas.stensitzki@granikos.e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blog.granikos.eu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blog.stensitzki.de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ModernPFMig" TargetMode="External"/><Relationship Id="rId7" Type="http://schemas.openxmlformats.org/officeDocument/2006/relationships/hyperlink" Target="http://scripts.granikos.eu/" TargetMode="External"/><Relationship Id="rId2" Type="http://schemas.openxmlformats.org/officeDocument/2006/relationships/hyperlink" Target="https://go.granikos.eu/MSPFNo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.granikos.eu/PfReplReport" TargetMode="External"/><Relationship Id="rId5" Type="http://schemas.openxmlformats.org/officeDocument/2006/relationships/hyperlink" Target="https://go.granikos.eu/PFMigActionPlan" TargetMode="External"/><Relationship Id="rId4" Type="http://schemas.openxmlformats.org/officeDocument/2006/relationships/hyperlink" Target="https://go.granikos.eu/FixPFName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FAAB-4E9E-42C1-BAC4-00184E3C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853" y="2425780"/>
            <a:ext cx="10981907" cy="1107996"/>
          </a:xfrm>
        </p:spPr>
        <p:txBody>
          <a:bodyPr/>
          <a:lstStyle/>
          <a:p>
            <a:r>
              <a:rPr lang="en-US" dirty="0"/>
              <a:t>Migrating Legacy Public Folders to </a:t>
            </a:r>
            <a:br>
              <a:rPr lang="en-US" dirty="0"/>
            </a:br>
            <a:r>
              <a:rPr lang="en-US" dirty="0"/>
              <a:t>Modern Public Folders and Office </a:t>
            </a:r>
            <a:r>
              <a:rPr lang="en-US"/>
              <a:t>365 Groups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AD2FA-DBA1-4B0F-B7A4-63D5956A73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Thomas Stensitzki, Granikos GmbH &amp; Co. KG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E9953-01CA-4280-8677-8B52047778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MVP | MCSM | MCT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3FE19-2F5C-49A0-9767-A819627B04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@</a:t>
            </a:r>
            <a:r>
              <a:rPr lang="de-DE" dirty="0" err="1"/>
              <a:t>stensitzki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75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02C2CD0-9A5C-4CE6-A7B5-E69A0043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Modern Public Folders</a:t>
            </a:r>
          </a:p>
        </p:txBody>
      </p:sp>
    </p:spTree>
    <p:extLst>
      <p:ext uri="{BB962C8B-B14F-4D97-AF65-F5344CB8AC3E}">
        <p14:creationId xmlns:p14="http://schemas.microsoft.com/office/powerpoint/2010/main" val="316590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81F666F-184C-40AE-91E5-005A6F85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Legacy Public Folders (1)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9CA10C-3B1C-43EF-BA0A-52E6FAAA0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998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Upgrade to </a:t>
            </a:r>
            <a:r>
              <a:rPr lang="en-US" b="1" dirty="0"/>
              <a:t>Exchange Server 2010 UR 8</a:t>
            </a:r>
            <a:r>
              <a:rPr lang="en-US" dirty="0"/>
              <a:t> or newer (</a:t>
            </a:r>
            <a:r>
              <a:rPr lang="en-US" i="1" dirty="0"/>
              <a:t>UR 27 latest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Check public folder </a:t>
            </a:r>
            <a:r>
              <a:rPr lang="en-US" b="1" dirty="0"/>
              <a:t>replication</a:t>
            </a:r>
            <a:r>
              <a:rPr lang="en-US" dirty="0"/>
              <a:t> of public folder databases </a:t>
            </a:r>
            <a:r>
              <a:rPr lang="en-US" b="1" dirty="0"/>
              <a:t>first</a:t>
            </a:r>
          </a:p>
          <a:p>
            <a:pPr marL="0" indent="0">
              <a:buNone/>
            </a:pPr>
            <a:r>
              <a:rPr lang="en-US" dirty="0"/>
              <a:t>Cleanup public folder </a:t>
            </a:r>
            <a:r>
              <a:rPr lang="en-US" b="1" dirty="0"/>
              <a:t>access control lists</a:t>
            </a:r>
          </a:p>
          <a:p>
            <a:pPr marL="0" indent="0">
              <a:buNone/>
            </a:pPr>
            <a:r>
              <a:rPr lang="en-US" dirty="0"/>
              <a:t>Cleanup </a:t>
            </a:r>
            <a:r>
              <a:rPr lang="en-US" b="1" dirty="0"/>
              <a:t>orphaned email activated public folder objects </a:t>
            </a:r>
            <a:r>
              <a:rPr lang="en-US" dirty="0"/>
              <a:t>in Active Directory </a:t>
            </a:r>
          </a:p>
          <a:p>
            <a:pPr marL="2286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Microsoft Exchange System Objects (MESO) container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Remove </a:t>
            </a:r>
            <a:r>
              <a:rPr lang="en-US" b="1" dirty="0"/>
              <a:t>private</a:t>
            </a:r>
            <a:r>
              <a:rPr lang="en-US" dirty="0"/>
              <a:t> attribute on </a:t>
            </a:r>
            <a:r>
              <a:rPr lang="en-US" b="1" dirty="0"/>
              <a:t>all</a:t>
            </a:r>
            <a:r>
              <a:rPr lang="en-US" dirty="0"/>
              <a:t> public folder objects</a:t>
            </a:r>
          </a:p>
          <a:p>
            <a:pPr marL="0" indent="0">
              <a:buNone/>
            </a:pPr>
            <a:r>
              <a:rPr lang="en-US" dirty="0"/>
              <a:t>Reduce the </a:t>
            </a:r>
            <a:r>
              <a:rPr lang="en-US" b="1" dirty="0"/>
              <a:t>number</a:t>
            </a:r>
            <a:r>
              <a:rPr lang="en-US" dirty="0"/>
              <a:t> of public folders in the hierarchy</a:t>
            </a:r>
          </a:p>
          <a:p>
            <a:pPr marL="0" indent="0">
              <a:buNone/>
            </a:pPr>
            <a:r>
              <a:rPr lang="en-US" i="1" dirty="0"/>
              <a:t>Challenge</a:t>
            </a:r>
            <a:r>
              <a:rPr lang="en-US" dirty="0"/>
              <a:t> the use of </a:t>
            </a:r>
            <a:r>
              <a:rPr lang="en-US" b="1" dirty="0"/>
              <a:t>email enabled public folders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41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81F666F-184C-40AE-91E5-005A6F85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Legacy Public Folders (2)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9CA10C-3B1C-43EF-BA0A-52E6FAAA0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129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Update </a:t>
            </a:r>
            <a:r>
              <a:rPr lang="en-US" b="1" dirty="0"/>
              <a:t>public folder names </a:t>
            </a:r>
            <a:r>
              <a:rPr lang="en-US" dirty="0"/>
              <a:t>to exclude ‘\’, ‘/’ and leading/trailing spaces</a:t>
            </a:r>
          </a:p>
          <a:p>
            <a:pPr marL="0" indent="0">
              <a:buNone/>
            </a:pPr>
            <a:r>
              <a:rPr lang="en-US" dirty="0"/>
              <a:t>Have </a:t>
            </a:r>
            <a:r>
              <a:rPr lang="en-US" b="1" dirty="0"/>
              <a:t>OutlookAnywhere</a:t>
            </a:r>
            <a:r>
              <a:rPr lang="en-US" dirty="0"/>
              <a:t> published to the Internet when migrating to Exchange Online </a:t>
            </a:r>
          </a:p>
          <a:p>
            <a:pPr marL="0" indent="0">
              <a:buNone/>
            </a:pPr>
            <a:r>
              <a:rPr lang="en-US" dirty="0"/>
              <a:t>Have </a:t>
            </a:r>
            <a:r>
              <a:rPr lang="en-US" b="1" dirty="0"/>
              <a:t>AutoDiscover</a:t>
            </a:r>
            <a:r>
              <a:rPr lang="en-US" dirty="0"/>
              <a:t> published correctly internally and externally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81F666F-184C-40AE-91E5-005A6F85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Folder Migration Steps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9CA10C-3B1C-43EF-BA0A-52E6FAAA0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503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Download an prepare the migration CSV Scripts</a:t>
            </a:r>
          </a:p>
          <a:p>
            <a:pPr marL="0" indent="0">
              <a:buNone/>
            </a:pPr>
            <a:r>
              <a:rPr lang="en-US" dirty="0"/>
              <a:t>Cleanup any existing Public Folder migrations, if any exist</a:t>
            </a:r>
          </a:p>
          <a:p>
            <a:pPr marL="0" indent="0">
              <a:buNone/>
            </a:pPr>
            <a:r>
              <a:rPr lang="en-US" dirty="0"/>
              <a:t>Prepare the modern Public Folder infrastructure</a:t>
            </a:r>
          </a:p>
          <a:p>
            <a:pPr marL="0" indent="0">
              <a:buNone/>
            </a:pPr>
            <a:r>
              <a:rPr lang="en-US" dirty="0"/>
              <a:t>Create and start the migration batch</a:t>
            </a:r>
          </a:p>
          <a:p>
            <a:pPr marL="0" indent="0">
              <a:buNone/>
            </a:pPr>
            <a:r>
              <a:rPr lang="en-US" dirty="0"/>
              <a:t>Monitor the migration batch and remove all issues</a:t>
            </a:r>
          </a:p>
          <a:p>
            <a:pPr marL="0" indent="0">
              <a:buNone/>
            </a:pPr>
            <a:r>
              <a:rPr lang="en-US" dirty="0"/>
              <a:t>Finalize the migration batch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downtime for Public Folder access</a:t>
            </a:r>
          </a:p>
          <a:p>
            <a:pPr marL="0" indent="0">
              <a:buNone/>
            </a:pPr>
            <a:r>
              <a:rPr lang="en-US" dirty="0"/>
              <a:t>Test  access to modern Public Folders</a:t>
            </a:r>
          </a:p>
          <a:p>
            <a:pPr marL="0" indent="0">
              <a:buNone/>
            </a:pPr>
            <a:r>
              <a:rPr lang="en-US" dirty="0"/>
              <a:t>Switch access to modern Public Folder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Point of no return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9659702-4018-4822-B29F-8C4CE2311B91}"/>
              </a:ext>
            </a:extLst>
          </p:cNvPr>
          <p:cNvSpPr txBox="1"/>
          <p:nvPr/>
        </p:nvSpPr>
        <p:spPr>
          <a:xfrm>
            <a:off x="3339254" y="6400800"/>
            <a:ext cx="826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https://go.granikos.eu/MSPFBatchMigration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05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326AA-AC4B-4250-864E-4A0EC51A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Folder Migration Action Plan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9F25CA5-6BB3-464F-99AF-D3CFF5A9F765}"/>
              </a:ext>
            </a:extLst>
          </p:cNvPr>
          <p:cNvSpPr txBox="1"/>
          <p:nvPr/>
        </p:nvSpPr>
        <p:spPr>
          <a:xfrm>
            <a:off x="3339254" y="6400800"/>
            <a:ext cx="826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https://go.granikos.eu/PFMigActionPlan</a:t>
            </a:r>
            <a:r>
              <a:rPr lang="en-US" dirty="0"/>
              <a:t> </a:t>
            </a:r>
          </a:p>
        </p:txBody>
      </p:sp>
      <p:pic>
        <p:nvPicPr>
          <p:cNvPr id="5" name="Grafik 4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4C09024B-332E-496B-BF36-2443443DF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13" y="1238966"/>
            <a:ext cx="10101311" cy="51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4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58D8F-A552-45E6-8441-5A5CC270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Exchange On-Premises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CACDBE2-EB1D-4F7C-B7D4-B74FCC282AE7}"/>
              </a:ext>
            </a:extLst>
          </p:cNvPr>
          <p:cNvGrpSpPr/>
          <p:nvPr/>
        </p:nvGrpSpPr>
        <p:grpSpPr>
          <a:xfrm>
            <a:off x="3709791" y="1305051"/>
            <a:ext cx="4476047" cy="4982859"/>
            <a:chOff x="3709791" y="1305051"/>
            <a:chExt cx="4476047" cy="498285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32E626D1-F121-479D-AF41-EE229EE7DE63}"/>
                </a:ext>
              </a:extLst>
            </p:cNvPr>
            <p:cNvSpPr/>
            <p:nvPr/>
          </p:nvSpPr>
          <p:spPr>
            <a:xfrm>
              <a:off x="3709791" y="1344304"/>
              <a:ext cx="4476047" cy="4943606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FBE92245-D2B1-40FB-B20B-A4986FA65BB8}"/>
                </a:ext>
              </a:extLst>
            </p:cNvPr>
            <p:cNvSpPr txBox="1"/>
            <p:nvPr/>
          </p:nvSpPr>
          <p:spPr>
            <a:xfrm>
              <a:off x="3939085" y="1305051"/>
              <a:ext cx="4020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Exchange Organization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F7B5F1-6C20-4DBF-A43D-95160776E437}"/>
              </a:ext>
            </a:extLst>
          </p:cNvPr>
          <p:cNvGrpSpPr/>
          <p:nvPr/>
        </p:nvGrpSpPr>
        <p:grpSpPr>
          <a:xfrm>
            <a:off x="3759043" y="1690688"/>
            <a:ext cx="4524619" cy="2480121"/>
            <a:chOff x="3759043" y="1690688"/>
            <a:chExt cx="4524619" cy="2480121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B49544A1-C0DC-4E9A-919B-781FC9FD626A}"/>
                </a:ext>
              </a:extLst>
            </p:cNvPr>
            <p:cNvSpPr/>
            <p:nvPr/>
          </p:nvSpPr>
          <p:spPr>
            <a:xfrm>
              <a:off x="3939086" y="1690688"/>
              <a:ext cx="4020185" cy="2480121"/>
            </a:xfrm>
            <a:prstGeom prst="round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0CF4726-57EF-4C56-B222-E6BCF61EC3FC}"/>
                </a:ext>
              </a:extLst>
            </p:cNvPr>
            <p:cNvGrpSpPr/>
            <p:nvPr/>
          </p:nvGrpSpPr>
          <p:grpSpPr>
            <a:xfrm>
              <a:off x="5630773" y="1809276"/>
              <a:ext cx="2652889" cy="1765458"/>
              <a:chOff x="2192248" y="1809276"/>
              <a:chExt cx="2652889" cy="1765458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BD8F9F30-7F02-465F-B32A-332B3A09B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61314" y="2317326"/>
                <a:ext cx="1114759" cy="1257408"/>
              </a:xfrm>
              <a:prstGeom prst="rect">
                <a:avLst/>
              </a:prstGeom>
            </p:spPr>
          </p:pic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D0FF802-ECCB-48FD-95DB-51719590D5C8}"/>
                  </a:ext>
                </a:extLst>
              </p:cNvPr>
              <p:cNvSpPr txBox="1"/>
              <p:nvPr/>
            </p:nvSpPr>
            <p:spPr>
              <a:xfrm>
                <a:off x="2192248" y="1809276"/>
                <a:ext cx="2652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Exchange 2010</a:t>
                </a:r>
                <a:br>
                  <a:rPr lang="en-US" sz="1400" dirty="0"/>
                </a:br>
                <a:r>
                  <a:rPr lang="en-US" sz="1400" dirty="0"/>
                  <a:t>Multi-Role Server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DA388387-D507-4F57-941C-31A27A5870D8}"/>
                </a:ext>
              </a:extLst>
            </p:cNvPr>
            <p:cNvGrpSpPr/>
            <p:nvPr/>
          </p:nvGrpSpPr>
          <p:grpSpPr>
            <a:xfrm>
              <a:off x="3759043" y="2862466"/>
              <a:ext cx="1983403" cy="839712"/>
              <a:chOff x="320518" y="2862466"/>
              <a:chExt cx="1983403" cy="839712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68CF9E9D-5B40-4575-8319-7FC8B41E6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225" y="2862466"/>
                <a:ext cx="703350" cy="556018"/>
              </a:xfrm>
              <a:prstGeom prst="rect">
                <a:avLst/>
              </a:prstGeom>
            </p:spPr>
          </p:pic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AF842EE-238A-484B-ADA0-09C0FDF2E4B4}"/>
                  </a:ext>
                </a:extLst>
              </p:cNvPr>
              <p:cNvSpPr txBox="1"/>
              <p:nvPr/>
            </p:nvSpPr>
            <p:spPr>
              <a:xfrm>
                <a:off x="320518" y="3394401"/>
                <a:ext cx="19834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Public Folders</a:t>
                </a:r>
              </a:p>
            </p:txBody>
          </p:sp>
        </p:grp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2856F9F8-5C29-4E10-A323-0A8323379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8750" y="3179882"/>
              <a:ext cx="1101419" cy="0"/>
            </a:xfrm>
            <a:prstGeom prst="straightConnector1">
              <a:avLst/>
            </a:prstGeom>
            <a:ln w="76200">
              <a:solidFill>
                <a:srgbClr val="FFFF00">
                  <a:alpha val="50000"/>
                </a:srgbClr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17C7497-1A64-4528-95D9-EEA68C5F02B4}"/>
              </a:ext>
            </a:extLst>
          </p:cNvPr>
          <p:cNvGrpSpPr/>
          <p:nvPr/>
        </p:nvGrpSpPr>
        <p:grpSpPr>
          <a:xfrm>
            <a:off x="3759043" y="4274527"/>
            <a:ext cx="4524619" cy="1896588"/>
            <a:chOff x="3759043" y="4274527"/>
            <a:chExt cx="4524619" cy="1896588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F28B5782-8180-4A8C-BB63-57816D46B324}"/>
                </a:ext>
              </a:extLst>
            </p:cNvPr>
            <p:cNvSpPr/>
            <p:nvPr/>
          </p:nvSpPr>
          <p:spPr>
            <a:xfrm>
              <a:off x="3939085" y="4274527"/>
              <a:ext cx="4020185" cy="1896588"/>
            </a:xfrm>
            <a:prstGeom prst="round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5E4C165-05C3-4392-8040-1D5F32823FD1}"/>
                </a:ext>
              </a:extLst>
            </p:cNvPr>
            <p:cNvGrpSpPr/>
            <p:nvPr/>
          </p:nvGrpSpPr>
          <p:grpSpPr>
            <a:xfrm>
              <a:off x="5630773" y="4497900"/>
              <a:ext cx="2652889" cy="1648604"/>
              <a:chOff x="2192248" y="4497900"/>
              <a:chExt cx="2652889" cy="1648604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A18D4F5B-281D-49D3-A9F6-E49B96C93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1314" y="4497900"/>
                <a:ext cx="1227760" cy="1184174"/>
              </a:xfrm>
              <a:prstGeom prst="rect">
                <a:avLst/>
              </a:prstGeom>
            </p:spPr>
          </p:pic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4A8E00A0-9067-4954-809E-CECE859A9CC9}"/>
                  </a:ext>
                </a:extLst>
              </p:cNvPr>
              <p:cNvSpPr txBox="1"/>
              <p:nvPr/>
            </p:nvSpPr>
            <p:spPr>
              <a:xfrm>
                <a:off x="2192248" y="5623284"/>
                <a:ext cx="2652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Exchange 2016</a:t>
                </a:r>
                <a:br>
                  <a:rPr lang="en-US" sz="1400" dirty="0"/>
                </a:br>
                <a:r>
                  <a:rPr lang="en-US" sz="1400" dirty="0"/>
                  <a:t>Mailbox Server</a:t>
                </a:r>
              </a:p>
            </p:txBody>
          </p:sp>
        </p:grp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C90CBA60-0EF9-44FF-BBB3-F96C52745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8420" y="5380157"/>
              <a:ext cx="1101419" cy="0"/>
            </a:xfrm>
            <a:prstGeom prst="straightConnector1">
              <a:avLst/>
            </a:prstGeom>
            <a:ln w="76200">
              <a:solidFill>
                <a:srgbClr val="FFFF00">
                  <a:alpha val="50000"/>
                </a:srgbClr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2B926947-4D1B-45C2-B8AA-63956B47C607}"/>
                </a:ext>
              </a:extLst>
            </p:cNvPr>
            <p:cNvGrpSpPr/>
            <p:nvPr/>
          </p:nvGrpSpPr>
          <p:grpSpPr>
            <a:xfrm>
              <a:off x="3759043" y="5022383"/>
              <a:ext cx="2275882" cy="907142"/>
              <a:chOff x="9740778" y="2783651"/>
              <a:chExt cx="2275882" cy="907142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80640C1B-79D5-470B-928E-DC9D3796B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07425" y="2783651"/>
                <a:ext cx="703350" cy="634833"/>
              </a:xfrm>
              <a:prstGeom prst="rect">
                <a:avLst/>
              </a:prstGeom>
            </p:spPr>
          </p:pic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E90DE918-2B6E-4467-B617-A03A2370686E}"/>
                  </a:ext>
                </a:extLst>
              </p:cNvPr>
              <p:cNvSpPr txBox="1"/>
              <p:nvPr/>
            </p:nvSpPr>
            <p:spPr>
              <a:xfrm>
                <a:off x="9740778" y="3383016"/>
                <a:ext cx="22758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Modern Public Folders</a:t>
                </a:r>
              </a:p>
            </p:txBody>
          </p:sp>
        </p:grpSp>
      </p:grp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2762372-B198-4FDB-8482-3EC318005F1D}"/>
              </a:ext>
            </a:extLst>
          </p:cNvPr>
          <p:cNvCxnSpPr>
            <a:cxnSpLocks/>
          </p:cNvCxnSpPr>
          <p:nvPr/>
        </p:nvCxnSpPr>
        <p:spPr>
          <a:xfrm flipH="1" flipV="1">
            <a:off x="6732192" y="3518907"/>
            <a:ext cx="1" cy="978993"/>
          </a:xfrm>
          <a:prstGeom prst="straightConnector1">
            <a:avLst/>
          </a:prstGeom>
          <a:ln w="76200">
            <a:solidFill>
              <a:srgbClr val="FFFF00">
                <a:alpha val="50000"/>
              </a:srgb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6880F9A-AE72-4BAE-9B59-719EA7C76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096" y="2975267"/>
            <a:ext cx="390008" cy="3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3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65 0.00255 L 0.13138 0.0037 L 0.13138 0.32708 L -0.01341 0.32153 " pathEditMode="relative" ptsTypes="AAAA">
                                      <p:cBhvr>
                                        <p:cTn id="23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58D8F-A552-45E6-8441-5A5CC270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Exchange Online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FC4128F5-93A5-46B4-B708-4D1479C50ED9}"/>
              </a:ext>
            </a:extLst>
          </p:cNvPr>
          <p:cNvGrpSpPr/>
          <p:nvPr/>
        </p:nvGrpSpPr>
        <p:grpSpPr>
          <a:xfrm>
            <a:off x="5102016" y="1690687"/>
            <a:ext cx="1987969" cy="4597223"/>
            <a:chOff x="5102016" y="1690687"/>
            <a:chExt cx="1987969" cy="4597223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CE28E92D-EDEE-4E9D-86D6-E64527C634E8}"/>
                </a:ext>
              </a:extLst>
            </p:cNvPr>
            <p:cNvSpPr/>
            <p:nvPr/>
          </p:nvSpPr>
          <p:spPr>
            <a:xfrm>
              <a:off x="5403375" y="1690687"/>
              <a:ext cx="1379094" cy="459722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Perimeter Network</a:t>
              </a: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B8F4B3D-2249-40EA-B865-43ADEAC0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6635" y="3683696"/>
              <a:ext cx="703350" cy="6446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B11C7A7B-E913-4D6F-9544-64BAA1FCF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2016" y="3683696"/>
              <a:ext cx="703350" cy="6446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32FFBD8-B00D-4FAA-8527-D2107E5B5349}"/>
              </a:ext>
            </a:extLst>
          </p:cNvPr>
          <p:cNvGrpSpPr/>
          <p:nvPr/>
        </p:nvGrpSpPr>
        <p:grpSpPr>
          <a:xfrm>
            <a:off x="7438531" y="591679"/>
            <a:ext cx="4558510" cy="5579436"/>
            <a:chOff x="7438531" y="591679"/>
            <a:chExt cx="4558510" cy="5579436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202A910-A011-424D-857E-583CE58A4DC8}"/>
                </a:ext>
              </a:extLst>
            </p:cNvPr>
            <p:cNvSpPr/>
            <p:nvPr/>
          </p:nvSpPr>
          <p:spPr>
            <a:xfrm>
              <a:off x="7438531" y="1344304"/>
              <a:ext cx="4558510" cy="4826811"/>
            </a:xfrm>
            <a:prstGeom prst="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E69231FB-FFF7-4F3A-A8BB-08248CCB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2821" y="591679"/>
              <a:ext cx="1644141" cy="1076966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FE90B0BD-2646-4139-B4B0-1ADCF2B8C762}"/>
              </a:ext>
            </a:extLst>
          </p:cNvPr>
          <p:cNvGrpSpPr/>
          <p:nvPr/>
        </p:nvGrpSpPr>
        <p:grpSpPr>
          <a:xfrm>
            <a:off x="500560" y="4274527"/>
            <a:ext cx="4344577" cy="1896588"/>
            <a:chOff x="500560" y="4274527"/>
            <a:chExt cx="4344577" cy="1896588"/>
          </a:xfrm>
        </p:grpSpPr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8DA11F0A-DE0E-47A4-B52C-D6B4260897FF}"/>
                </a:ext>
              </a:extLst>
            </p:cNvPr>
            <p:cNvSpPr/>
            <p:nvPr/>
          </p:nvSpPr>
          <p:spPr>
            <a:xfrm>
              <a:off x="500560" y="4274527"/>
              <a:ext cx="4020185" cy="1896588"/>
            </a:xfrm>
            <a:prstGeom prst="round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9D531E92-0E4C-4467-80AC-24C40E26B1D7}"/>
                </a:ext>
              </a:extLst>
            </p:cNvPr>
            <p:cNvGrpSpPr/>
            <p:nvPr/>
          </p:nvGrpSpPr>
          <p:grpSpPr>
            <a:xfrm>
              <a:off x="2192248" y="4497900"/>
              <a:ext cx="2652889" cy="1657840"/>
              <a:chOff x="2192248" y="4497900"/>
              <a:chExt cx="2652889" cy="1657840"/>
            </a:xfrm>
          </p:grpSpPr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77EDE696-84D9-4EC9-9978-1E4F3CD63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1314" y="4497900"/>
                <a:ext cx="1227760" cy="1184174"/>
              </a:xfrm>
              <a:prstGeom prst="rect">
                <a:avLst/>
              </a:prstGeom>
            </p:spPr>
          </p:pic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A54B503-6100-41D3-914F-EA904D5489FA}"/>
                  </a:ext>
                </a:extLst>
              </p:cNvPr>
              <p:cNvSpPr txBox="1"/>
              <p:nvPr/>
            </p:nvSpPr>
            <p:spPr>
              <a:xfrm>
                <a:off x="2192248" y="5632520"/>
                <a:ext cx="2652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Exchange 2016</a:t>
                </a:r>
                <a:br>
                  <a:rPr lang="en-US" sz="1400" dirty="0"/>
                </a:br>
                <a:r>
                  <a:rPr lang="en-US" sz="1400" dirty="0"/>
                  <a:t>Coexistence Server</a:t>
                </a:r>
              </a:p>
            </p:txBody>
          </p:sp>
        </p:grp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A608F9C-E3E8-4216-835E-7566E1251FD0}"/>
              </a:ext>
            </a:extLst>
          </p:cNvPr>
          <p:cNvGrpSpPr/>
          <p:nvPr/>
        </p:nvGrpSpPr>
        <p:grpSpPr>
          <a:xfrm>
            <a:off x="7286131" y="2773366"/>
            <a:ext cx="4710910" cy="884041"/>
            <a:chOff x="7286131" y="2773366"/>
            <a:chExt cx="4710910" cy="884041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7A79708F-8931-4FD1-BB48-BEAB8D88DD8C}"/>
                </a:ext>
              </a:extLst>
            </p:cNvPr>
            <p:cNvGrpSpPr/>
            <p:nvPr/>
          </p:nvGrpSpPr>
          <p:grpSpPr>
            <a:xfrm>
              <a:off x="9721159" y="2783651"/>
              <a:ext cx="2275882" cy="873756"/>
              <a:chOff x="9721159" y="2783651"/>
              <a:chExt cx="2275882" cy="873756"/>
            </a:xfrm>
          </p:grpSpPr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66B1D982-D4E5-44E5-88FB-9700002CA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07425" y="2783651"/>
                <a:ext cx="703350" cy="634833"/>
              </a:xfrm>
              <a:prstGeom prst="rect">
                <a:avLst/>
              </a:prstGeom>
            </p:spPr>
          </p:pic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8F68AC7D-21BC-4D8E-AA79-AB04C9B80CEA}"/>
                  </a:ext>
                </a:extLst>
              </p:cNvPr>
              <p:cNvSpPr txBox="1"/>
              <p:nvPr/>
            </p:nvSpPr>
            <p:spPr>
              <a:xfrm>
                <a:off x="9721159" y="3349630"/>
                <a:ext cx="22758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Modern Public Folders</a:t>
                </a:r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CCDA4897-A5D9-4CDE-8294-4CBCFF7664C9}"/>
                </a:ext>
              </a:extLst>
            </p:cNvPr>
            <p:cNvGrpSpPr/>
            <p:nvPr/>
          </p:nvGrpSpPr>
          <p:grpSpPr>
            <a:xfrm>
              <a:off x="7286131" y="2773366"/>
              <a:ext cx="2866824" cy="830997"/>
              <a:chOff x="7438531" y="2773366"/>
              <a:chExt cx="2866824" cy="830997"/>
            </a:xfrm>
          </p:grpSpPr>
          <p:pic>
            <p:nvPicPr>
              <p:cNvPr id="41" name="Grafik 40">
                <a:extLst>
                  <a:ext uri="{FF2B5EF4-FFF2-40B4-BE49-F238E27FC236}">
                    <a16:creationId xmlns:a16="http://schemas.microsoft.com/office/drawing/2014/main" id="{405B0F95-58BA-42AC-8574-16CA8707B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8531" y="2906415"/>
                <a:ext cx="859650" cy="546933"/>
              </a:xfrm>
              <a:prstGeom prst="rect">
                <a:avLst/>
              </a:prstGeom>
            </p:spPr>
          </p:pic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40FDD69D-2020-4865-A090-BC014E9B95E1}"/>
                  </a:ext>
                </a:extLst>
              </p:cNvPr>
              <p:cNvSpPr txBox="1"/>
              <p:nvPr/>
            </p:nvSpPr>
            <p:spPr>
              <a:xfrm>
                <a:off x="8298181" y="2773366"/>
                <a:ext cx="20071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/>
                  <a:t>Migration Endpoint</a:t>
                </a:r>
                <a:br>
                  <a:rPr lang="en-US" sz="1600" i="1" dirty="0"/>
                </a:br>
                <a:r>
                  <a:rPr lang="en-US" sz="1600" i="1" dirty="0"/>
                  <a:t>Config Public Folders</a:t>
                </a:r>
              </a:p>
              <a:p>
                <a:r>
                  <a:rPr lang="en-US" sz="1600" i="1" dirty="0"/>
                  <a:t>OutlookAnywhere</a:t>
                </a:r>
              </a:p>
            </p:txBody>
          </p:sp>
        </p:grp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1B6E5C0-AB08-42BD-BBE9-C88AFF335FFB}"/>
              </a:ext>
            </a:extLst>
          </p:cNvPr>
          <p:cNvGrpSpPr/>
          <p:nvPr/>
        </p:nvGrpSpPr>
        <p:grpSpPr>
          <a:xfrm>
            <a:off x="7286131" y="4674486"/>
            <a:ext cx="4710910" cy="996744"/>
            <a:chOff x="7286131" y="4674486"/>
            <a:chExt cx="4710910" cy="996744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A1B26899-DB85-4420-A316-71C18B882ADE}"/>
                </a:ext>
              </a:extLst>
            </p:cNvPr>
            <p:cNvGrpSpPr/>
            <p:nvPr/>
          </p:nvGrpSpPr>
          <p:grpSpPr>
            <a:xfrm>
              <a:off x="9721159" y="4748152"/>
              <a:ext cx="2275882" cy="923078"/>
              <a:chOff x="9721159" y="4748152"/>
              <a:chExt cx="2275882" cy="923078"/>
            </a:xfrm>
          </p:grpSpPr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79B8098B-580B-4B36-B4EF-A9DF4FD95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68350" y="4748152"/>
                <a:ext cx="781500" cy="683667"/>
              </a:xfrm>
              <a:prstGeom prst="rect">
                <a:avLst/>
              </a:prstGeom>
            </p:spPr>
          </p:pic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262D62AA-F0A7-4435-933B-083667A4CDCE}"/>
                  </a:ext>
                </a:extLst>
              </p:cNvPr>
              <p:cNvSpPr txBox="1"/>
              <p:nvPr/>
            </p:nvSpPr>
            <p:spPr>
              <a:xfrm>
                <a:off x="9721159" y="5363453"/>
                <a:ext cx="22758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Modern Mailboxes</a:t>
                </a:r>
              </a:p>
            </p:txBody>
          </p:sp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333E5D6F-11F0-40B9-8E90-DDEF722D3B61}"/>
                </a:ext>
              </a:extLst>
            </p:cNvPr>
            <p:cNvGrpSpPr/>
            <p:nvPr/>
          </p:nvGrpSpPr>
          <p:grpSpPr>
            <a:xfrm>
              <a:off x="7286131" y="4674486"/>
              <a:ext cx="3237104" cy="830997"/>
              <a:chOff x="7438531" y="4674486"/>
              <a:chExt cx="3237104" cy="830997"/>
            </a:xfrm>
          </p:grpSpPr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023DFA73-9136-40C6-9B0B-474B0FDEE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8531" y="4816520"/>
                <a:ext cx="859650" cy="546933"/>
              </a:xfrm>
              <a:prstGeom prst="rect">
                <a:avLst/>
              </a:prstGeom>
            </p:spPr>
          </p:pic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B671729-817E-4411-A6F1-C27E19F8D4DA}"/>
                  </a:ext>
                </a:extLst>
              </p:cNvPr>
              <p:cNvSpPr txBox="1"/>
              <p:nvPr/>
            </p:nvSpPr>
            <p:spPr>
              <a:xfrm>
                <a:off x="8283238" y="4674486"/>
                <a:ext cx="23923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/>
                  <a:t>Migration Endpoint</a:t>
                </a:r>
                <a:br>
                  <a:rPr lang="en-US" sz="1600" i="1" dirty="0"/>
                </a:br>
                <a:r>
                  <a:rPr lang="en-US" sz="1600" i="1" dirty="0"/>
                  <a:t>Config Mailbox Moves</a:t>
                </a:r>
              </a:p>
              <a:p>
                <a:r>
                  <a:rPr lang="en-US" sz="1600" i="1" dirty="0"/>
                  <a:t>Exchange Webservice </a:t>
                </a:r>
              </a:p>
            </p:txBody>
          </p:sp>
        </p:grp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DEAB43C-1D31-4C7F-8E1C-74FB613F1351}"/>
              </a:ext>
            </a:extLst>
          </p:cNvPr>
          <p:cNvGrpSpPr/>
          <p:nvPr/>
        </p:nvGrpSpPr>
        <p:grpSpPr>
          <a:xfrm>
            <a:off x="271266" y="1305051"/>
            <a:ext cx="4476047" cy="4982859"/>
            <a:chOff x="271266" y="1305051"/>
            <a:chExt cx="4476047" cy="4982859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841A4E90-E2D1-4C1E-94BE-96A32EE770B0}"/>
                </a:ext>
              </a:extLst>
            </p:cNvPr>
            <p:cNvSpPr/>
            <p:nvPr/>
          </p:nvSpPr>
          <p:spPr>
            <a:xfrm>
              <a:off x="271266" y="1344304"/>
              <a:ext cx="4476047" cy="4943606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5CEA4994-7701-4334-B10A-E79ACDD4749E}"/>
                </a:ext>
              </a:extLst>
            </p:cNvPr>
            <p:cNvSpPr txBox="1"/>
            <p:nvPr/>
          </p:nvSpPr>
          <p:spPr>
            <a:xfrm>
              <a:off x="500560" y="1305051"/>
              <a:ext cx="4020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Exchange Organization</a:t>
              </a:r>
            </a:p>
          </p:txBody>
        </p:sp>
      </p:grp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2B0C1BC-8E25-40F0-8AB7-605A6092F94D}"/>
              </a:ext>
            </a:extLst>
          </p:cNvPr>
          <p:cNvCxnSpPr>
            <a:stCxn id="41" idx="1"/>
          </p:cNvCxnSpPr>
          <p:nvPr/>
        </p:nvCxnSpPr>
        <p:spPr>
          <a:xfrm flipH="1">
            <a:off x="4145328" y="3179882"/>
            <a:ext cx="3140803" cy="17967"/>
          </a:xfrm>
          <a:prstGeom prst="straightConnector1">
            <a:avLst/>
          </a:prstGeom>
          <a:ln w="76200">
            <a:solidFill>
              <a:srgbClr val="FFFF00">
                <a:alpha val="50000"/>
              </a:srgb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9BB6E720-38ED-4C39-B1AF-49BCF6AD7EA6}"/>
              </a:ext>
            </a:extLst>
          </p:cNvPr>
          <p:cNvCxnSpPr>
            <a:stCxn id="36" idx="3"/>
            <a:endCxn id="48" idx="1"/>
          </p:cNvCxnSpPr>
          <p:nvPr/>
        </p:nvCxnSpPr>
        <p:spPr>
          <a:xfrm>
            <a:off x="4189074" y="5089987"/>
            <a:ext cx="3097057" cy="0"/>
          </a:xfrm>
          <a:prstGeom prst="line">
            <a:avLst/>
          </a:prstGeom>
          <a:ln w="762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B8EDADB-9DAA-4C22-AE45-067F56168F4A}"/>
              </a:ext>
            </a:extLst>
          </p:cNvPr>
          <p:cNvGrpSpPr/>
          <p:nvPr/>
        </p:nvGrpSpPr>
        <p:grpSpPr>
          <a:xfrm>
            <a:off x="320518" y="1669148"/>
            <a:ext cx="4493435" cy="2501661"/>
            <a:chOff x="320518" y="1669148"/>
            <a:chExt cx="4493435" cy="2501661"/>
          </a:xfrm>
        </p:grpSpPr>
        <p:sp>
          <p:nvSpPr>
            <p:cNvPr id="58" name="Rechteck: abgerundete Ecken 57">
              <a:extLst>
                <a:ext uri="{FF2B5EF4-FFF2-40B4-BE49-F238E27FC236}">
                  <a16:creationId xmlns:a16="http://schemas.microsoft.com/office/drawing/2014/main" id="{9EA59537-0B27-4EB2-9393-CB022A767AC1}"/>
                </a:ext>
              </a:extLst>
            </p:cNvPr>
            <p:cNvSpPr/>
            <p:nvPr/>
          </p:nvSpPr>
          <p:spPr>
            <a:xfrm>
              <a:off x="500561" y="1690688"/>
              <a:ext cx="4020185" cy="2480121"/>
            </a:xfrm>
            <a:prstGeom prst="round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64FB6F20-4643-47F8-BE84-59F0F954579B}"/>
                </a:ext>
              </a:extLst>
            </p:cNvPr>
            <p:cNvGrpSpPr/>
            <p:nvPr/>
          </p:nvGrpSpPr>
          <p:grpSpPr>
            <a:xfrm>
              <a:off x="2161064" y="1669148"/>
              <a:ext cx="2652889" cy="1905586"/>
              <a:chOff x="2161064" y="1669148"/>
              <a:chExt cx="2652889" cy="1905586"/>
            </a:xfrm>
          </p:grpSpPr>
          <p:pic>
            <p:nvPicPr>
              <p:cNvPr id="70" name="Grafik 69">
                <a:extLst>
                  <a:ext uri="{FF2B5EF4-FFF2-40B4-BE49-F238E27FC236}">
                    <a16:creationId xmlns:a16="http://schemas.microsoft.com/office/drawing/2014/main" id="{F75CF4D8-C963-4254-95D4-0D9F81799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1314" y="2317326"/>
                <a:ext cx="1114759" cy="1257408"/>
              </a:xfrm>
              <a:prstGeom prst="rect">
                <a:avLst/>
              </a:prstGeom>
            </p:spPr>
          </p:pic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B569BA1A-25DE-4C50-96A4-D4A2CA93036C}"/>
                  </a:ext>
                </a:extLst>
              </p:cNvPr>
              <p:cNvSpPr txBox="1"/>
              <p:nvPr/>
            </p:nvSpPr>
            <p:spPr>
              <a:xfrm>
                <a:off x="2161064" y="1669148"/>
                <a:ext cx="2652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Exchange 2010</a:t>
                </a:r>
                <a:br>
                  <a:rPr lang="en-US" sz="1400" dirty="0"/>
                </a:br>
                <a:r>
                  <a:rPr lang="en-US" sz="1400" dirty="0"/>
                  <a:t>Multi-Role Server</a:t>
                </a:r>
              </a:p>
            </p:txBody>
          </p: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E1E198B4-1664-4F7D-A7D8-9B6B797E8DF7}"/>
                </a:ext>
              </a:extLst>
            </p:cNvPr>
            <p:cNvGrpSpPr/>
            <p:nvPr/>
          </p:nvGrpSpPr>
          <p:grpSpPr>
            <a:xfrm>
              <a:off x="339541" y="1807692"/>
              <a:ext cx="1983403" cy="848723"/>
              <a:chOff x="339541" y="1807692"/>
              <a:chExt cx="1983403" cy="848723"/>
            </a:xfrm>
          </p:grpSpPr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8E87634F-034C-45E9-8595-92FAB50FF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033" y="1807692"/>
                <a:ext cx="691542" cy="655755"/>
              </a:xfrm>
              <a:prstGeom prst="rect">
                <a:avLst/>
              </a:prstGeom>
            </p:spPr>
          </p:pic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25AA5794-0524-4C87-B001-0961305FE440}"/>
                  </a:ext>
                </a:extLst>
              </p:cNvPr>
              <p:cNvSpPr txBox="1"/>
              <p:nvPr/>
            </p:nvSpPr>
            <p:spPr>
              <a:xfrm>
                <a:off x="339541" y="2348638"/>
                <a:ext cx="19834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Mailboxes</a:t>
                </a:r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3CA57A1B-E791-4FE0-8DA9-316BF4B5F287}"/>
                </a:ext>
              </a:extLst>
            </p:cNvPr>
            <p:cNvGrpSpPr/>
            <p:nvPr/>
          </p:nvGrpSpPr>
          <p:grpSpPr>
            <a:xfrm>
              <a:off x="320518" y="2862466"/>
              <a:ext cx="1983403" cy="794941"/>
              <a:chOff x="320518" y="2862466"/>
              <a:chExt cx="1983403" cy="794941"/>
            </a:xfrm>
          </p:grpSpPr>
          <p:pic>
            <p:nvPicPr>
              <p:cNvPr id="66" name="Grafik 65">
                <a:extLst>
                  <a:ext uri="{FF2B5EF4-FFF2-40B4-BE49-F238E27FC236}">
                    <a16:creationId xmlns:a16="http://schemas.microsoft.com/office/drawing/2014/main" id="{14674969-4D91-4442-A992-2B1331449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1225" y="2862466"/>
                <a:ext cx="703350" cy="556018"/>
              </a:xfrm>
              <a:prstGeom prst="rect">
                <a:avLst/>
              </a:prstGeom>
            </p:spPr>
          </p:pic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FE74E9FF-022A-4BC7-B4E5-E05644693CF1}"/>
                  </a:ext>
                </a:extLst>
              </p:cNvPr>
              <p:cNvSpPr txBox="1"/>
              <p:nvPr/>
            </p:nvSpPr>
            <p:spPr>
              <a:xfrm>
                <a:off x="320518" y="3349630"/>
                <a:ext cx="19834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Public Folders</a:t>
                </a:r>
              </a:p>
            </p:txBody>
          </p:sp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859BE81C-748C-402A-B6A5-C590EF841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0225" y="3179882"/>
              <a:ext cx="1101419" cy="0"/>
            </a:xfrm>
            <a:prstGeom prst="straightConnector1">
              <a:avLst/>
            </a:prstGeom>
            <a:ln w="76200">
              <a:solidFill>
                <a:srgbClr val="FFFF00">
                  <a:alpha val="50000"/>
                </a:srgbClr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BC938AE7-EC00-4BE9-BCB0-D6DAAAC4F018}"/>
                </a:ext>
              </a:extLst>
            </p:cNvPr>
            <p:cNvGrpSpPr/>
            <p:nvPr/>
          </p:nvGrpSpPr>
          <p:grpSpPr>
            <a:xfrm>
              <a:off x="1800225" y="2194477"/>
              <a:ext cx="1533525" cy="154161"/>
              <a:chOff x="1800225" y="2194477"/>
              <a:chExt cx="1533525" cy="154161"/>
            </a:xfrm>
          </p:grpSpPr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B6C1CC04-B494-4A6D-93A6-37EC839C2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225" y="2194477"/>
                <a:ext cx="1533525" cy="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272702F3-BD2F-4032-BFB2-4BFC6A85A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5650" y="2194477"/>
                <a:ext cx="0" cy="154161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791B25E-C49D-4A5C-935A-93CB03D79818}"/>
              </a:ext>
            </a:extLst>
          </p:cNvPr>
          <p:cNvCxnSpPr>
            <a:cxnSpLocks/>
          </p:cNvCxnSpPr>
          <p:nvPr/>
        </p:nvCxnSpPr>
        <p:spPr>
          <a:xfrm>
            <a:off x="3333750" y="3573092"/>
            <a:ext cx="0" cy="924808"/>
          </a:xfrm>
          <a:prstGeom prst="line">
            <a:avLst/>
          </a:prstGeom>
          <a:ln w="762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7EC61BB6-0EB1-4C32-A5F9-A85DFBDD9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186" y="1969921"/>
            <a:ext cx="454585" cy="39767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7B61789-2F0E-44BB-B86F-FCDA3BF52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14" y="2980143"/>
            <a:ext cx="436144" cy="3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repeatCount="2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301 L 0.1582 -0.00301 L 0.15469 0.42801 L 0.77305 0.42963 " pathEditMode="relative" ptsTypes="AAAA">
                                      <p:cBhvr>
                                        <p:cTn id="36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repeatCount="2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0.77747 -4.44444E-6 " pathEditMode="relative" rAng="0" ptsTypes="AA">
                                      <p:cBhvr>
                                        <p:cTn id="5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02C2CD0-9A5C-4CE6-A7B5-E69A0043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9144000" cy="997196"/>
          </a:xfrm>
        </p:spPr>
        <p:txBody>
          <a:bodyPr/>
          <a:lstStyle/>
          <a:p>
            <a:r>
              <a:rPr lang="en-US" dirty="0"/>
              <a:t>Public Folders in Office 365 Groups and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154144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98D79-E754-4CB2-AEF8-8E99B691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Constraints (1)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B91A58-CDCB-400A-A6E7-6AEEE7E6E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398693" cy="3976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only migrate public folders of type </a:t>
            </a:r>
            <a:r>
              <a:rPr lang="en-US" b="1" dirty="0"/>
              <a:t>mail</a:t>
            </a:r>
            <a:r>
              <a:rPr lang="en-US" dirty="0"/>
              <a:t> or </a:t>
            </a:r>
            <a:r>
              <a:rPr lang="en-US" b="1" dirty="0"/>
              <a:t>calendar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 Office 365 Groups before migration</a:t>
            </a:r>
          </a:p>
          <a:p>
            <a:pPr marL="0" indent="0">
              <a:buNone/>
            </a:pPr>
            <a:r>
              <a:rPr lang="en-US" dirty="0"/>
              <a:t>Migration does not support the migration of permissions and roles</a:t>
            </a:r>
          </a:p>
          <a:p>
            <a:pPr marL="2286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Users are designated as either </a:t>
            </a:r>
            <a:r>
              <a:rPr lang="en-US" b="1" dirty="0"/>
              <a:t>members</a:t>
            </a:r>
            <a:r>
              <a:rPr lang="en-US" dirty="0"/>
              <a:t> or </a:t>
            </a:r>
            <a:r>
              <a:rPr lang="en-US" b="1" dirty="0"/>
              <a:t>owners</a:t>
            </a:r>
          </a:p>
          <a:p>
            <a:pPr marL="0" indent="0">
              <a:buNone/>
            </a:pPr>
            <a:r>
              <a:rPr lang="en-US" dirty="0"/>
              <a:t>Copies only email messages and calendar items</a:t>
            </a:r>
          </a:p>
          <a:p>
            <a:pPr marL="2286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No r</a:t>
            </a:r>
            <a:r>
              <a:rPr lang="en-US" dirty="0"/>
              <a:t>ules and permissions </a:t>
            </a:r>
          </a:p>
          <a:p>
            <a:pPr marL="0" indent="0">
              <a:buNone/>
            </a:pPr>
            <a:r>
              <a:rPr lang="en-US" dirty="0"/>
              <a:t>Office 365 Groups comes with a </a:t>
            </a:r>
            <a:r>
              <a:rPr lang="en-US" b="1" dirty="0"/>
              <a:t>50GB mailbox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 Sum of public folder data must be less than 50GB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 Recommend migrating public folders no bigger than 25GB in total size</a:t>
            </a:r>
          </a:p>
        </p:txBody>
      </p:sp>
    </p:spTree>
    <p:extLst>
      <p:ext uri="{BB962C8B-B14F-4D97-AF65-F5344CB8AC3E}">
        <p14:creationId xmlns:p14="http://schemas.microsoft.com/office/powerpoint/2010/main" val="185610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98D79-E754-4CB2-AEF8-8E99B691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Constraints (2)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B91A58-CDCB-400A-A6E7-6AEEE7E6E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9272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 an "all or nothing" migration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 Pick and choose specific public folders to migrate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 Sub-folders are not automatically migrated – explicitly included in migration batch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 Maximum of </a:t>
            </a:r>
            <a:r>
              <a:rPr lang="en-US" b="1" dirty="0"/>
              <a:t>2 public folders </a:t>
            </a:r>
            <a:r>
              <a:rPr lang="en-US" dirty="0"/>
              <a:t>per target </a:t>
            </a:r>
            <a:r>
              <a:rPr lang="en-US" b="1" dirty="0"/>
              <a:t>Office 365 Group</a:t>
            </a:r>
            <a:br>
              <a:rPr lang="en-US" dirty="0"/>
            </a:br>
            <a:r>
              <a:rPr lang="en-US" dirty="0"/>
              <a:t>One of type </a:t>
            </a:r>
            <a:r>
              <a:rPr lang="en-US" i="1" dirty="0"/>
              <a:t>email</a:t>
            </a:r>
            <a:r>
              <a:rPr lang="en-US" dirty="0"/>
              <a:t>, one of type </a:t>
            </a:r>
            <a:r>
              <a:rPr lang="en-US" i="1" dirty="0"/>
              <a:t>calendar</a:t>
            </a:r>
          </a:p>
          <a:p>
            <a:pPr marL="0" indent="0">
              <a:buNone/>
            </a:pPr>
            <a:r>
              <a:rPr lang="en-US" dirty="0"/>
              <a:t>Public folders are not affected by this migration</a:t>
            </a:r>
          </a:p>
          <a:p>
            <a:pPr marL="2286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Once the migrated public folders are </a:t>
            </a:r>
            <a:r>
              <a:rPr lang="en-US" b="1" dirty="0"/>
              <a:t>locked-down for read-only</a:t>
            </a:r>
            <a:r>
              <a:rPr lang="en-US" dirty="0"/>
              <a:t>, users will be forced to use Office 365 Groups instead of public folders</a:t>
            </a:r>
          </a:p>
          <a:p>
            <a:pPr marL="0" indent="0">
              <a:buNone/>
            </a:pPr>
            <a:r>
              <a:rPr lang="en-US" dirty="0"/>
              <a:t>Use a single migration batch to migrate all selected public folder data</a:t>
            </a:r>
          </a:p>
          <a:p>
            <a:pPr marL="2286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Exchange allows only </a:t>
            </a:r>
            <a:r>
              <a:rPr lang="en-US" b="1" dirty="0"/>
              <a:t>one public folder migration</a:t>
            </a:r>
            <a:r>
              <a:rPr lang="en-US" dirty="0"/>
              <a:t> batch at a time</a:t>
            </a:r>
          </a:p>
        </p:txBody>
      </p:sp>
    </p:spTree>
    <p:extLst>
      <p:ext uri="{BB962C8B-B14F-4D97-AF65-F5344CB8AC3E}">
        <p14:creationId xmlns:p14="http://schemas.microsoft.com/office/powerpoint/2010/main" val="417140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35D1-6165-4FFA-B5D4-CB5500B9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270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98D79-E754-4CB2-AEF8-8E99B691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Steps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B91A58-CDCB-400A-A6E7-6AEEE7E6E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67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 the scripts</a:t>
            </a:r>
          </a:p>
          <a:p>
            <a:pPr marL="0" indent="0">
              <a:buNone/>
            </a:pPr>
            <a:r>
              <a:rPr lang="en-US" dirty="0"/>
              <a:t>Prepare for the migration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List of public folders mapping to Office 365 Groups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Rename public folders with backslash ‘\’ prior to migration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Ensure that PAW is enabled in your Exchange Online tenant</a:t>
            </a:r>
          </a:p>
          <a:p>
            <a:pPr marL="0" indent="0">
              <a:buNone/>
            </a:pPr>
            <a:r>
              <a:rPr lang="en-US" dirty="0"/>
              <a:t>Create CSV file</a:t>
            </a:r>
          </a:p>
          <a:p>
            <a:pPr marL="0" indent="0">
              <a:buNone/>
            </a:pPr>
            <a:r>
              <a:rPr lang="en-US" dirty="0"/>
              <a:t>Start the migration request</a:t>
            </a:r>
          </a:p>
          <a:p>
            <a:pPr marL="0" indent="0">
              <a:buNone/>
            </a:pPr>
            <a:r>
              <a:rPr lang="en-US" dirty="0"/>
              <a:t>Add members to Office 365 groups from public folders</a:t>
            </a:r>
          </a:p>
          <a:p>
            <a:pPr marL="0" indent="0">
              <a:buNone/>
            </a:pPr>
            <a:r>
              <a:rPr lang="en-US" dirty="0"/>
              <a:t>Lock down the public folders (public folder downtime required)</a:t>
            </a:r>
          </a:p>
          <a:p>
            <a:pPr marL="0" indent="0">
              <a:buNone/>
            </a:pPr>
            <a:r>
              <a:rPr lang="en-US" dirty="0"/>
              <a:t>Finalize the public folder to Office 365 Groups migration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29905C3-FA9D-4C8C-B41A-EC74F22C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start migration batch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74E966-9B23-49C3-9B85-80F22B7AE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0" y="2462333"/>
            <a:ext cx="11600000" cy="19333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42B2A86-B7DB-428E-9671-B4F174F1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0" y="1914714"/>
            <a:ext cx="11600000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4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29905C3-FA9D-4C8C-B41A-EC74F22C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40E469D-2F87-4AC8-9541-41597A54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" y="0"/>
            <a:ext cx="12129154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E486DFD-ECCA-4B7A-807B-BADF72F2B108}"/>
              </a:ext>
            </a:extLst>
          </p:cNvPr>
          <p:cNvSpPr/>
          <p:nvPr/>
        </p:nvSpPr>
        <p:spPr bwMode="auto">
          <a:xfrm>
            <a:off x="64655" y="1163782"/>
            <a:ext cx="858981" cy="31403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4BC4811-FF9D-4D32-8EFC-E52D5A8078F3}"/>
              </a:ext>
            </a:extLst>
          </p:cNvPr>
          <p:cNvSpPr/>
          <p:nvPr/>
        </p:nvSpPr>
        <p:spPr bwMode="auto">
          <a:xfrm>
            <a:off x="4936837" y="854364"/>
            <a:ext cx="858981" cy="31403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9F9CC80-18CD-4E8E-A11F-5D61D094AC4D}"/>
              </a:ext>
            </a:extLst>
          </p:cNvPr>
          <p:cNvSpPr/>
          <p:nvPr/>
        </p:nvSpPr>
        <p:spPr bwMode="auto">
          <a:xfrm>
            <a:off x="9795164" y="3893127"/>
            <a:ext cx="858981" cy="31403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0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A78B112-A9AE-4207-9668-94C24FAED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7" y="0"/>
            <a:ext cx="12037406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422B8CB-16C4-49E0-85D1-72E713DDE7D1}"/>
              </a:ext>
            </a:extLst>
          </p:cNvPr>
          <p:cNvSpPr/>
          <p:nvPr/>
        </p:nvSpPr>
        <p:spPr bwMode="auto">
          <a:xfrm>
            <a:off x="819566" y="908600"/>
            <a:ext cx="1189987" cy="31403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CE1855-9892-4397-A041-08C2A462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57" y="428847"/>
            <a:ext cx="12037406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8FD7B98-3477-4E4B-AFAB-77C59B7CC3FC}"/>
              </a:ext>
            </a:extLst>
          </p:cNvPr>
          <p:cNvSpPr/>
          <p:nvPr/>
        </p:nvSpPr>
        <p:spPr bwMode="auto">
          <a:xfrm>
            <a:off x="2460524" y="3700828"/>
            <a:ext cx="1356564" cy="71168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49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C474B-5770-473A-A23D-30ACDBF7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of a Team Mailbox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E57C8-54DE-4AB9-83A2-574648E9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038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Teams enabled mailbox of an Office 365 Groups is hidden from client access by default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“unhide” the Office 365 Group mailbox using Exchange Online PowerShell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Set-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UnifiedGroup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-Identity O365Group@Tenant.onmicrosoft.com -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HiddenFromExchangeClientsEnabled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:$False</a:t>
            </a:r>
          </a:p>
        </p:txBody>
      </p:sp>
    </p:spTree>
    <p:extLst>
      <p:ext uri="{BB962C8B-B14F-4D97-AF65-F5344CB8AC3E}">
        <p14:creationId xmlns:p14="http://schemas.microsoft.com/office/powerpoint/2010/main" val="13608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922A78F-EBDE-420B-856F-DC23871F1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7" y="0"/>
            <a:ext cx="12037406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6944C4A-B093-4F34-90D2-F57C7D91705C}"/>
              </a:ext>
            </a:extLst>
          </p:cNvPr>
          <p:cNvSpPr/>
          <p:nvPr/>
        </p:nvSpPr>
        <p:spPr bwMode="auto">
          <a:xfrm>
            <a:off x="77297" y="4672524"/>
            <a:ext cx="2687168" cy="8989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9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755E3-837C-4493-A071-231DAC96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Migration to Office 365 Groups | </a:t>
            </a:r>
            <a:r>
              <a:rPr lang="en-US" dirty="0" err="1"/>
              <a:t>Ressources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797440-517D-41FE-9273-BE79ECB2F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252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Modern Public Folders</a:t>
            </a:r>
          </a:p>
          <a:p>
            <a:pPr marL="228600" lvl="1" indent="0">
              <a:buNone/>
            </a:pPr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Exchange Server 2016/2019 to Office 365 Groups</a:t>
            </a:r>
            <a:endParaRPr lang="en-US" dirty="0">
              <a:solidFill>
                <a:schemeClr val="tx2"/>
              </a:solidFill>
            </a:endParaRPr>
          </a:p>
          <a:p>
            <a:pPr marL="228600" lvl="1" indent="0">
              <a:buNone/>
            </a:pPr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Exchange Online to Office 365 Groups</a:t>
            </a:r>
            <a:endParaRPr lang="en-US" dirty="0">
              <a:solidFill>
                <a:schemeClr val="tx2"/>
              </a:solidFill>
            </a:endParaRPr>
          </a:p>
          <a:p>
            <a:pPr marL="228600" lvl="1" indent="0">
              <a:buNone/>
            </a:pPr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Exchange Server 2013 to Office 365 Groups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/>
              <a:t>Legacy Public Folders</a:t>
            </a:r>
          </a:p>
          <a:p>
            <a:pPr marL="228600" lvl="1" indent="0">
              <a:buNone/>
            </a:pPr>
            <a:r>
              <a:rPr lang="en-US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Exchange Server 2010 to Office 365 Groups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19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02C2CD0-9A5C-4CE6-A7B5-E69A0043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5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D1C51B-F431-421D-87CC-EED9D8CF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55F761-3867-4C8B-8CA6-0A59F8F0E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503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 prepared for the End-Of-Support for </a:t>
            </a:r>
            <a:r>
              <a:rPr lang="en-US" b="1" dirty="0"/>
              <a:t>Exchange Server 2010  </a:t>
            </a:r>
          </a:p>
          <a:p>
            <a:pPr marL="0" indent="0">
              <a:buNone/>
            </a:pPr>
            <a:r>
              <a:rPr lang="en-US" dirty="0"/>
              <a:t>Know the limits of </a:t>
            </a:r>
            <a:r>
              <a:rPr lang="en-US" b="1" dirty="0"/>
              <a:t>modern public folders</a:t>
            </a:r>
          </a:p>
          <a:p>
            <a:pPr marL="0" indent="0">
              <a:buNone/>
            </a:pPr>
            <a:r>
              <a:rPr lang="en-US" b="1" dirty="0"/>
              <a:t>Reduce the number </a:t>
            </a:r>
            <a:r>
              <a:rPr lang="en-US" dirty="0"/>
              <a:t>of legacy public folders to migrate</a:t>
            </a:r>
          </a:p>
          <a:p>
            <a:pPr marL="0" indent="0">
              <a:buNone/>
            </a:pPr>
            <a:r>
              <a:rPr lang="en-US" dirty="0"/>
              <a:t>Remove </a:t>
            </a:r>
            <a:r>
              <a:rPr lang="en-US" b="1" dirty="0"/>
              <a:t>orphaned information </a:t>
            </a:r>
            <a:r>
              <a:rPr lang="en-US" dirty="0"/>
              <a:t>from Active Directory</a:t>
            </a:r>
          </a:p>
          <a:p>
            <a:pPr marL="0" indent="0">
              <a:buNone/>
            </a:pPr>
            <a:r>
              <a:rPr lang="en-US" dirty="0"/>
              <a:t>Migrate to on-premises or online </a:t>
            </a:r>
            <a:r>
              <a:rPr lang="en-US" b="1" dirty="0"/>
              <a:t>modern public folders</a:t>
            </a:r>
          </a:p>
          <a:p>
            <a:pPr marL="0" indent="0">
              <a:buNone/>
            </a:pPr>
            <a:r>
              <a:rPr lang="en-US" dirty="0"/>
              <a:t>Move to modern technologies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Office 365 Groups / Microsoft Teams</a:t>
            </a:r>
          </a:p>
          <a:p>
            <a:pPr marL="0" indent="0">
              <a:buNone/>
            </a:pPr>
            <a:r>
              <a:rPr lang="en-US" dirty="0"/>
              <a:t>Know the limits of </a:t>
            </a:r>
            <a:r>
              <a:rPr lang="en-US" b="1" dirty="0"/>
              <a:t>Office 365 Groups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4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DAF09-BF23-418A-8289-2A5B73E2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Public Folders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0782F0-57EF-4542-96D1-4BBDE903A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129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plans to decommission modern public folders</a:t>
            </a:r>
          </a:p>
          <a:p>
            <a:pPr marL="0" indent="0">
              <a:buNone/>
            </a:pPr>
            <a:r>
              <a:rPr lang="en-US" dirty="0"/>
              <a:t>Migrate public folders to Microsoft Teams </a:t>
            </a:r>
          </a:p>
          <a:p>
            <a:pPr marL="0" indent="0">
              <a:buNone/>
            </a:pPr>
            <a:r>
              <a:rPr lang="en-US" dirty="0"/>
              <a:t>Review requirements for modern public folder usage and move content to other technologies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7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039EE-6813-4E55-B97A-885B5DC1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E1A693-6296-452B-9CEB-3BCD4F37D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444294"/>
          </a:xfrm>
        </p:spPr>
        <p:txBody>
          <a:bodyPr/>
          <a:lstStyle/>
          <a:p>
            <a:r>
              <a:rPr lang="en-US" sz="2400" b="1" kern="0" dirty="0">
                <a:solidFill>
                  <a:schemeClr val="tx1"/>
                </a:solidFill>
                <a:latin typeface="+mn-lt"/>
                <a:cs typeface="Calibri Light"/>
              </a:rPr>
              <a:t>Thomas Stensitzki</a:t>
            </a:r>
          </a:p>
          <a:p>
            <a:r>
              <a:rPr lang="en-US" sz="2400" b="1" kern="0" dirty="0">
                <a:solidFill>
                  <a:schemeClr val="tx1"/>
                </a:solidFill>
                <a:latin typeface="+mn-lt"/>
                <a:cs typeface="Calibri Light"/>
              </a:rPr>
              <a:t>Enterprise Consultant</a:t>
            </a:r>
            <a:br>
              <a:rPr lang="en-US" sz="2400" b="1" kern="0" dirty="0">
                <a:solidFill>
                  <a:schemeClr val="tx1"/>
                </a:solidFill>
                <a:latin typeface="+mn-lt"/>
              </a:rPr>
            </a:br>
            <a:r>
              <a:rPr lang="en-US" sz="2400" b="1" kern="0" dirty="0">
                <a:solidFill>
                  <a:schemeClr val="tx1"/>
                </a:solidFill>
                <a:latin typeface="+mn-lt"/>
                <a:cs typeface="Calibri Light"/>
              </a:rPr>
              <a:t>Granikos GmbH &amp; Co. KG</a:t>
            </a:r>
            <a:br>
              <a:rPr lang="en-US" sz="2400" b="1" kern="0" dirty="0">
                <a:solidFill>
                  <a:schemeClr val="tx1"/>
                </a:solidFill>
                <a:latin typeface="+mn-lt"/>
              </a:rPr>
            </a:br>
            <a:br>
              <a:rPr lang="en-US" sz="2400" b="1" kern="0" dirty="0">
                <a:solidFill>
                  <a:schemeClr val="tx1"/>
                </a:solidFill>
                <a:latin typeface="+mn-lt"/>
              </a:rPr>
            </a:br>
            <a:r>
              <a:rPr lang="en-US" sz="2400" b="1" kern="0" dirty="0">
                <a:solidFill>
                  <a:schemeClr val="tx1"/>
                </a:solidFill>
                <a:latin typeface="+mn-lt"/>
                <a:cs typeface="Calibri Light"/>
              </a:rPr>
              <a:t>MVP | MCSM | MCT</a:t>
            </a:r>
            <a:br>
              <a:rPr lang="en-US" b="1" kern="0" dirty="0">
                <a:latin typeface="+mn-lt"/>
                <a:cs typeface="Calibri Light"/>
              </a:rPr>
            </a:br>
            <a:br>
              <a:rPr lang="en-US" b="1" kern="0" dirty="0">
                <a:latin typeface="+mn-lt"/>
                <a:cs typeface="Calibri Light"/>
              </a:rPr>
            </a:br>
            <a:br>
              <a:rPr lang="en-US" b="1" kern="0" dirty="0">
                <a:latin typeface="+mn-lt"/>
                <a:cs typeface="Calibri Light"/>
              </a:rPr>
            </a:br>
            <a:br>
              <a:rPr lang="en-US" b="1" kern="0" dirty="0">
                <a:latin typeface="+mn-lt"/>
                <a:cs typeface="Calibri Light"/>
              </a:rPr>
            </a:br>
            <a:r>
              <a:rPr lang="en-US" sz="2000" kern="0" dirty="0">
                <a:solidFill>
                  <a:schemeClr val="tx2"/>
                </a:solidFill>
                <a:latin typeface="+mn-lt"/>
                <a:cs typeface="Calibri Light"/>
              </a:rPr>
              <a:t>@</a:t>
            </a:r>
            <a:r>
              <a:rPr lang="en-US" sz="2000" kern="0" dirty="0" err="1">
                <a:solidFill>
                  <a:schemeClr val="tx2"/>
                </a:solidFill>
                <a:latin typeface="+mn-lt"/>
                <a:cs typeface="Calibri Light"/>
              </a:rPr>
              <a:t>stensitzki</a:t>
            </a:r>
            <a:br>
              <a:rPr lang="en-US" sz="2000" kern="0" dirty="0">
                <a:solidFill>
                  <a:schemeClr val="tx2"/>
                </a:solidFill>
                <a:latin typeface="+mn-lt"/>
              </a:rPr>
            </a:br>
            <a:r>
              <a:rPr lang="en-US" sz="2000" kern="0" dirty="0">
                <a:solidFill>
                  <a:schemeClr val="tx2"/>
                </a:solidFill>
                <a:latin typeface="+mn-lt"/>
                <a:cs typeface="Calibr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thomas.stensitzki@granikos.eu</a:t>
            </a:r>
            <a:r>
              <a:rPr lang="en-US" sz="2000" kern="0" dirty="0">
                <a:solidFill>
                  <a:schemeClr val="tx2"/>
                </a:solidFill>
                <a:latin typeface="+mn-lt"/>
                <a:cs typeface="Calibri Light"/>
              </a:rPr>
              <a:t> </a:t>
            </a:r>
            <a:br>
              <a:rPr lang="en-US" sz="2000" kern="0" dirty="0">
                <a:solidFill>
                  <a:schemeClr val="tx2"/>
                </a:solidFill>
                <a:latin typeface="+mn-lt"/>
                <a:cs typeface="Calibri Light"/>
              </a:rPr>
            </a:br>
            <a:r>
              <a:rPr lang="en-US" sz="2000" kern="0" dirty="0">
                <a:solidFill>
                  <a:schemeClr val="tx2"/>
                </a:solidFill>
                <a:latin typeface="+mn-lt"/>
                <a:cs typeface="Calibr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http://JustCantGetEnough.Granikos.eu</a:t>
            </a:r>
            <a:r>
              <a:rPr lang="en-US" sz="2000" kern="0" dirty="0">
                <a:solidFill>
                  <a:schemeClr val="tx2"/>
                </a:solidFill>
                <a:latin typeface="+mn-lt"/>
                <a:cs typeface="Calibri Light"/>
              </a:rPr>
              <a:t> </a:t>
            </a:r>
            <a:br>
              <a:rPr lang="en-US" sz="2000" kern="0" dirty="0">
                <a:solidFill>
                  <a:schemeClr val="tx2"/>
                </a:solidFill>
                <a:latin typeface="+mn-lt"/>
                <a:cs typeface="Calibri Light"/>
              </a:rPr>
            </a:br>
            <a:r>
              <a:rPr lang="en-US" sz="2000" kern="0" dirty="0">
                <a:solidFill>
                  <a:schemeClr val="tx2"/>
                </a:solidFill>
                <a:latin typeface="+mn-lt"/>
                <a:cs typeface="Calibr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http://blog.Granikos.eu</a:t>
            </a:r>
            <a:r>
              <a:rPr lang="en-US" sz="2000" kern="0" dirty="0">
                <a:solidFill>
                  <a:schemeClr val="tx2"/>
                </a:solidFill>
                <a:latin typeface="+mn-lt"/>
                <a:cs typeface="Calibri Light"/>
              </a:rPr>
              <a:t> </a:t>
            </a: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4" name="Grafik 3" descr="Ein Bild, das Himmel enthält.&#10;&#10;Mit hoher Zuverlässigkeit generierte Beschreibung">
            <a:extLst>
              <a:ext uri="{FF2B5EF4-FFF2-40B4-BE49-F238E27FC236}">
                <a16:creationId xmlns:a16="http://schemas.microsoft.com/office/drawing/2014/main" id="{3229A62F-8117-443E-89FF-639EB0F384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46" y="1434370"/>
            <a:ext cx="1726913" cy="696744"/>
          </a:xfrm>
          <a:prstGeom prst="rect">
            <a:avLst/>
          </a:prstGeom>
        </p:spPr>
      </p:pic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D3116B25-4FDF-4364-8679-2AA8C3FB3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163" y="1510570"/>
            <a:ext cx="2953747" cy="41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8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8B79B93-023C-416B-BB13-02A532569E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91" y="1304691"/>
            <a:ext cx="4811573" cy="42486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35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35D1-6165-4FFA-B5D4-CB5500B9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14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6AFC7-D811-49F3-A711-93CC5244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38E7D2-8CCE-4D3E-B44C-A0F66FF32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26791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Email: Thomas.Stensitzki@Granikos.eu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Blog: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http://blog.Stensitzki.de</a:t>
            </a:r>
            <a:r>
              <a:rPr lang="en-US" dirty="0">
                <a:solidFill>
                  <a:schemeClr val="tx1"/>
                </a:solidFill>
              </a:rPr>
              <a:t> 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Twitter: @</a:t>
            </a:r>
            <a:r>
              <a:rPr lang="en-US" dirty="0" err="1">
                <a:solidFill>
                  <a:schemeClr val="tx1"/>
                </a:solidFill>
              </a:rPr>
              <a:t>stensitzki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Grafik 3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6A97BE17-05E3-4148-B52E-F44FAD610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857" y="5423630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0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00AC5-7273-432D-92E6-D0DFDE88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3868E6-F0B1-4882-99FA-1FBD59CAD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9641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Migration to Modern Public Folders – Notes from the Field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de-DE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Migration von Legacy Public Foldern zu Exchange Online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Rename and Trim Legacy Public Folders for Modern Public Folder Migration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 Folder Migration Action Plan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 Folder Replication Report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PowerShell Community Scripts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2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0ABF7FF-43BC-49C7-BFAA-268C664D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 Questionnaire</a:t>
            </a:r>
          </a:p>
        </p:txBody>
      </p:sp>
      <p:pic>
        <p:nvPicPr>
          <p:cNvPr id="5" name="Picture 2" descr="Image result for exchange server 2016 logo">
            <a:extLst>
              <a:ext uri="{FF2B5EF4-FFF2-40B4-BE49-F238E27FC236}">
                <a16:creationId xmlns:a16="http://schemas.microsoft.com/office/drawing/2014/main" id="{5310358A-E90D-46AD-AF70-AB3E0DB77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86" y="1353808"/>
            <a:ext cx="2970255" cy="135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exchange server 2013 logo">
            <a:extLst>
              <a:ext uri="{FF2B5EF4-FFF2-40B4-BE49-F238E27FC236}">
                <a16:creationId xmlns:a16="http://schemas.microsoft.com/office/drawing/2014/main" id="{1480A2CB-C97C-4E3B-8CC2-82085CFA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79" y="2397114"/>
            <a:ext cx="3386667" cy="115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exchange server 2007 logo official">
            <a:extLst>
              <a:ext uri="{FF2B5EF4-FFF2-40B4-BE49-F238E27FC236}">
                <a16:creationId xmlns:a16="http://schemas.microsoft.com/office/drawing/2014/main" id="{C895EA29-7C3C-4033-B3E3-A3F9516C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196" y="3830392"/>
            <a:ext cx="2231574" cy="95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Image result for exchange server 2003 logo">
            <a:extLst>
              <a:ext uri="{FF2B5EF4-FFF2-40B4-BE49-F238E27FC236}">
                <a16:creationId xmlns:a16="http://schemas.microsoft.com/office/drawing/2014/main" id="{17807D46-A9EF-4ABA-86E1-8FBA40FD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469" y="2532998"/>
            <a:ext cx="1754145" cy="7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Image result for exchange server 2010 logo">
            <a:extLst>
              <a:ext uri="{FF2B5EF4-FFF2-40B4-BE49-F238E27FC236}">
                <a16:creationId xmlns:a16="http://schemas.microsoft.com/office/drawing/2014/main" id="{54B2CFFB-61AA-4A31-B702-527E9529D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183" y="1701423"/>
            <a:ext cx="2895600" cy="132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C4E1B66-16EF-4E7D-857F-570269715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9200" y="5333596"/>
            <a:ext cx="703350" cy="5560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A6F8E99-8622-40C8-A6BA-4A5BCC273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2550" y="4108126"/>
            <a:ext cx="2933984" cy="67865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1B1AB85-B70F-488B-9158-36645B3C8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640" y="5254781"/>
            <a:ext cx="703350" cy="634833"/>
          </a:xfrm>
          <a:prstGeom prst="rect">
            <a:avLst/>
          </a:prstGeom>
        </p:spPr>
      </p:pic>
      <p:pic>
        <p:nvPicPr>
          <p:cNvPr id="13" name="Picture 2" descr="Microsoft Office Home And Student 2010 1 Pc License">
            <a:extLst>
              <a:ext uri="{FF2B5EF4-FFF2-40B4-BE49-F238E27FC236}">
                <a16:creationId xmlns:a16="http://schemas.microsoft.com/office/drawing/2014/main" id="{A6BC7DB4-847D-4F3F-959D-C9D886628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86" y="3429000"/>
            <a:ext cx="2979886" cy="135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9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02C2CD0-9A5C-4CE6-A7B5-E69A0043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Public Folder Dilemma</a:t>
            </a:r>
          </a:p>
        </p:txBody>
      </p:sp>
    </p:spTree>
    <p:extLst>
      <p:ext uri="{BB962C8B-B14F-4D97-AF65-F5344CB8AC3E}">
        <p14:creationId xmlns:p14="http://schemas.microsoft.com/office/powerpoint/2010/main" val="144082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0CD3BE-0473-4E10-9631-13BA8465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Public Folders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EABAE3-A57F-4B20-BEC2-026CFAD99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912114"/>
          </a:xfrm>
        </p:spPr>
        <p:txBody>
          <a:bodyPr/>
          <a:lstStyle/>
          <a:p>
            <a:r>
              <a:rPr lang="en-US" dirty="0"/>
              <a:t>Introduced in </a:t>
            </a:r>
            <a:r>
              <a:rPr lang="en-US" b="1" dirty="0"/>
              <a:t>Exchange Server 4.0 </a:t>
            </a:r>
            <a:r>
              <a:rPr lang="en-US" dirty="0"/>
              <a:t>in </a:t>
            </a:r>
            <a:r>
              <a:rPr lang="en-US" b="1" dirty="0"/>
              <a:t>1996</a:t>
            </a:r>
          </a:p>
          <a:p>
            <a:r>
              <a:rPr lang="en-US" dirty="0"/>
              <a:t>Provided </a:t>
            </a:r>
            <a:r>
              <a:rPr lang="en-US" b="1" dirty="0"/>
              <a:t>business collaboration </a:t>
            </a:r>
            <a:r>
              <a:rPr lang="en-US" dirty="0"/>
              <a:t>functions like email, calendars, to-do lists, contacts, discussion forums, file sharing, and even some sort of instant messaging</a:t>
            </a:r>
          </a:p>
          <a:p>
            <a:r>
              <a:rPr lang="en-US" dirty="0"/>
              <a:t>Access Control Lists to make public folders </a:t>
            </a:r>
            <a:r>
              <a:rPr lang="en-US" b="1" dirty="0"/>
              <a:t>private</a:t>
            </a:r>
          </a:p>
          <a:p>
            <a:r>
              <a:rPr lang="en-US" dirty="0"/>
              <a:t>Available in all Exchange Server versions up to </a:t>
            </a:r>
            <a:r>
              <a:rPr lang="en-US" b="1" dirty="0"/>
              <a:t>Exchange Server 2010</a:t>
            </a:r>
          </a:p>
          <a:p>
            <a:r>
              <a:rPr lang="en-US" b="1" dirty="0"/>
              <a:t>Dedicated replication engine </a:t>
            </a:r>
            <a:r>
              <a:rPr lang="en-US" dirty="0"/>
              <a:t>with multi-master functionality</a:t>
            </a:r>
          </a:p>
          <a:p>
            <a:r>
              <a:rPr lang="en-US" b="1" dirty="0"/>
              <a:t>Exchange Management Console </a:t>
            </a:r>
            <a:r>
              <a:rPr lang="en-US" dirty="0"/>
              <a:t>for full management capabilities</a:t>
            </a:r>
          </a:p>
          <a:p>
            <a:r>
              <a:rPr lang="en-US" b="1" dirty="0"/>
              <a:t>Outlook for Windows </a:t>
            </a:r>
            <a:r>
              <a:rPr lang="en-US" dirty="0"/>
              <a:t>is the primary client to access public folders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0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0CD3BE-0473-4E10-9631-13BA8465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Public Folders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EABAE3-A57F-4B20-BEC2-026CFAD99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050340"/>
          </a:xfrm>
        </p:spPr>
        <p:txBody>
          <a:bodyPr/>
          <a:lstStyle/>
          <a:p>
            <a:r>
              <a:rPr lang="en-US" dirty="0"/>
              <a:t>Introduced with </a:t>
            </a:r>
            <a:r>
              <a:rPr lang="en-US" b="1" dirty="0"/>
              <a:t>Exchange Server 2013 </a:t>
            </a:r>
            <a:r>
              <a:rPr lang="en-US" dirty="0"/>
              <a:t>in </a:t>
            </a:r>
            <a:r>
              <a:rPr lang="en-US" b="1" dirty="0"/>
              <a:t>2012</a:t>
            </a:r>
          </a:p>
          <a:p>
            <a:r>
              <a:rPr lang="en-US" dirty="0"/>
              <a:t>Major changes in how public folder data is stored a replicated</a:t>
            </a:r>
          </a:p>
          <a:p>
            <a:r>
              <a:rPr lang="en-US" dirty="0"/>
              <a:t>No public folder coexistence with legacy public folders</a:t>
            </a:r>
          </a:p>
          <a:p>
            <a:r>
              <a:rPr lang="en-US" dirty="0"/>
              <a:t>No technical change in managing access to public folder content</a:t>
            </a:r>
          </a:p>
          <a:p>
            <a:r>
              <a:rPr lang="en-US" dirty="0"/>
              <a:t>Available in all </a:t>
            </a:r>
            <a:r>
              <a:rPr lang="en-US" b="1" dirty="0"/>
              <a:t>modern Exchange Server </a:t>
            </a:r>
            <a:r>
              <a:rPr lang="en-US" dirty="0"/>
              <a:t>versions*</a:t>
            </a:r>
          </a:p>
          <a:p>
            <a:r>
              <a:rPr lang="en-US" dirty="0"/>
              <a:t>No multi-master replication</a:t>
            </a:r>
          </a:p>
          <a:p>
            <a:r>
              <a:rPr lang="en-US" b="1" dirty="0"/>
              <a:t>PowerShell</a:t>
            </a:r>
            <a:r>
              <a:rPr lang="en-US" dirty="0"/>
              <a:t> as primary tool for managing public folders</a:t>
            </a:r>
          </a:p>
          <a:p>
            <a:r>
              <a:rPr lang="en-US" b="1" dirty="0"/>
              <a:t>Outlook for Windows </a:t>
            </a:r>
            <a:r>
              <a:rPr lang="en-US" dirty="0"/>
              <a:t>is still the primary client to access public folders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363A28-EBB0-4A3F-9B4C-9630C2CD2305}"/>
              </a:ext>
            </a:extLst>
          </p:cNvPr>
          <p:cNvSpPr txBox="1"/>
          <p:nvPr/>
        </p:nvSpPr>
        <p:spPr>
          <a:xfrm>
            <a:off x="3657599" y="6400800"/>
            <a:ext cx="8037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i="1" dirty="0"/>
              <a:t>* Some restrictions apply regarding supported public folder sizes and limits</a:t>
            </a:r>
          </a:p>
        </p:txBody>
      </p:sp>
    </p:spTree>
    <p:extLst>
      <p:ext uri="{BB962C8B-B14F-4D97-AF65-F5344CB8AC3E}">
        <p14:creationId xmlns:p14="http://schemas.microsoft.com/office/powerpoint/2010/main" val="159463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EA31D-AED4-46BA-B949-AA367CAB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Server 2010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86B474-7F9E-4AB1-9F23-290D3EA00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237809"/>
          </a:xfrm>
        </p:spPr>
        <p:txBody>
          <a:bodyPr/>
          <a:lstStyle/>
          <a:p>
            <a:r>
              <a:rPr lang="en-US" b="1" dirty="0"/>
              <a:t>Last legacy Exchange Server version </a:t>
            </a:r>
            <a:r>
              <a:rPr lang="en-US" dirty="0"/>
              <a:t>supporting legacy public folders</a:t>
            </a:r>
          </a:p>
          <a:p>
            <a:r>
              <a:rPr lang="en-US" b="1" dirty="0"/>
              <a:t>Coexistence</a:t>
            </a:r>
            <a:r>
              <a:rPr lang="en-US" dirty="0"/>
              <a:t> with on-premises Exchange Server 2013 / 2016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Modern mailbox user can access Legacy Public Folders</a:t>
            </a:r>
          </a:p>
          <a:p>
            <a:r>
              <a:rPr lang="en-US" b="1" dirty="0"/>
              <a:t>Hybrid-Coexistence</a:t>
            </a:r>
            <a:r>
              <a:rPr lang="en-US" dirty="0"/>
              <a:t> with Exchange Online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Exchange Online mailbox user can access on-premises legacy public folders</a:t>
            </a:r>
          </a:p>
          <a:p>
            <a:r>
              <a:rPr lang="en-US" b="1" u="sng" dirty="0"/>
              <a:t>Cannot</a:t>
            </a:r>
            <a:r>
              <a:rPr lang="en-US" dirty="0"/>
              <a:t> coexist with </a:t>
            </a:r>
            <a:r>
              <a:rPr lang="en-US" b="1" dirty="0"/>
              <a:t>Exchange Server 2019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CAE6E4-8888-4C40-8C87-83C66B65E669}"/>
              </a:ext>
            </a:extLst>
          </p:cNvPr>
          <p:cNvSpPr txBox="1"/>
          <p:nvPr/>
        </p:nvSpPr>
        <p:spPr>
          <a:xfrm>
            <a:off x="0" y="4495186"/>
            <a:ext cx="1219200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End of Support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January 14</a:t>
            </a:r>
            <a:r>
              <a:rPr lang="en-US" sz="3600" b="1" baseline="30000" dirty="0">
                <a:solidFill>
                  <a:schemeClr val="tx1"/>
                </a:solidFill>
              </a:rPr>
              <a:t>th</a:t>
            </a:r>
            <a:r>
              <a:rPr lang="en-US" sz="3600" b="1" dirty="0">
                <a:solidFill>
                  <a:schemeClr val="tx1"/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16003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43FBE-779D-4872-B6C7-50E96EE1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options?</a:t>
            </a:r>
          </a:p>
        </p:txBody>
      </p:sp>
      <p:graphicFrame>
        <p:nvGraphicFramePr>
          <p:cNvPr id="4" name="Inhaltsplatzhalter 6">
            <a:extLst>
              <a:ext uri="{FF2B5EF4-FFF2-40B4-BE49-F238E27FC236}">
                <a16:creationId xmlns:a16="http://schemas.microsoft.com/office/drawing/2014/main" id="{A903ECB5-AFB5-44FF-A459-3AB87B3122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0544446"/>
              </p:ext>
            </p:extLst>
          </p:nvPr>
        </p:nvGraphicFramePr>
        <p:xfrm>
          <a:off x="588262" y="1280681"/>
          <a:ext cx="11151155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361">
                  <a:extLst>
                    <a:ext uri="{9D8B030D-6E8A-4147-A177-3AD203B41FA5}">
                      <a16:colId xmlns:a16="http://schemas.microsoft.com/office/drawing/2014/main" val="2595266501"/>
                    </a:ext>
                  </a:extLst>
                </a:gridCol>
                <a:gridCol w="2987820">
                  <a:extLst>
                    <a:ext uri="{9D8B030D-6E8A-4147-A177-3AD203B41FA5}">
                      <a16:colId xmlns:a16="http://schemas.microsoft.com/office/drawing/2014/main" val="4030613933"/>
                    </a:ext>
                  </a:extLst>
                </a:gridCol>
                <a:gridCol w="5053974">
                  <a:extLst>
                    <a:ext uri="{9D8B030D-6E8A-4147-A177-3AD203B41FA5}">
                      <a16:colId xmlns:a16="http://schemas.microsoft.com/office/drawing/2014/main" val="117295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 Public Folder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Public Folder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3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Server 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Exchange Server 2010</a:t>
                      </a:r>
                    </a:p>
                    <a:p>
                      <a:r>
                        <a:rPr lang="en-US" dirty="0"/>
                        <a:t>Exchange Server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Exchange Server 2007 is </a:t>
                      </a:r>
                      <a:r>
                        <a:rPr lang="en-US" b="1" dirty="0"/>
                        <a:t>End-of-Life</a:t>
                      </a:r>
                      <a:r>
                        <a:rPr lang="en-US" dirty="0"/>
                        <a:t> and </a:t>
                      </a:r>
                      <a:r>
                        <a:rPr lang="en-US" b="1" dirty="0"/>
                        <a:t>must</a:t>
                      </a:r>
                      <a:r>
                        <a:rPr lang="en-US" dirty="0"/>
                        <a:t> be replaced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Migrating to Exchange 2010 extends legacy public folder lifecycle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93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Server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Exchange Server 2013</a:t>
                      </a:r>
                    </a:p>
                    <a:p>
                      <a:r>
                        <a:rPr lang="en-US" dirty="0"/>
                        <a:t>Exchange Server 2016</a:t>
                      </a:r>
                    </a:p>
                    <a:p>
                      <a:r>
                        <a:rPr lang="en-US" dirty="0"/>
                        <a:t>Exchange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Migration to either on-premises Exchange Server or Exchange Online 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89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Server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Exchange Server 2016</a:t>
                      </a:r>
                    </a:p>
                    <a:p>
                      <a:r>
                        <a:rPr lang="en-US" dirty="0"/>
                        <a:t>Exchange Server 2019</a:t>
                      </a:r>
                    </a:p>
                    <a:p>
                      <a:r>
                        <a:rPr lang="en-US" dirty="0"/>
                        <a:t>Exchange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Modern Public Folders can easily be moved on-premises or migrated to Exchange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09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Server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Exchange Server 2019</a:t>
                      </a:r>
                      <a:br>
                        <a:rPr lang="en-US" dirty="0"/>
                      </a:br>
                      <a:r>
                        <a:rPr lang="en-US" dirty="0"/>
                        <a:t>Exchange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Modern Public Folders can easily be moved on-premises or migrated to Exchange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Server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Exchange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Modern Public Folders can easily be migrated to Exchange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701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38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CGN Vorlage.potx" id="{F749F2B5-D1EC-4D10-AD58-F6407C9DAAC8}" vid="{6D7A4698-D73E-4444-90BF-A24964EFDA89}"/>
    </a:ext>
  </a:extLst>
</a:theme>
</file>

<file path=ppt/theme/theme2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CGN Vorlage.potx" id="{F749F2B5-D1EC-4D10-AD58-F6407C9DAAC8}" vid="{7ACD9529-4884-47AA-93E0-643E0ED6D8D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SPSCGN Vorlage</Template>
  <TotalTime>0</TotalTime>
  <Words>1187</Words>
  <Application>Microsoft Office PowerPoint</Application>
  <PresentationFormat>Breitbild</PresentationFormat>
  <Paragraphs>182</Paragraphs>
  <Slides>33</Slides>
  <Notes>5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33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Segoe UI</vt:lpstr>
      <vt:lpstr>Segoe UI Semibold</vt:lpstr>
      <vt:lpstr>Segoe UI Semilight</vt:lpstr>
      <vt:lpstr>Wingdings</vt:lpstr>
      <vt:lpstr>5-51015_Microsoft_Ignite_Tour_Template_Dark</vt:lpstr>
      <vt:lpstr>5-51015_Microsoft_Ignite_Tour_Template_Light</vt:lpstr>
      <vt:lpstr>Migrating Legacy Public Folders to  Modern Public Folders and Office 365 Groups</vt:lpstr>
      <vt:lpstr>PowerPoint-Präsentation</vt:lpstr>
      <vt:lpstr>PowerPoint-Präsentation</vt:lpstr>
      <vt:lpstr>Exchange Server Questionnaire</vt:lpstr>
      <vt:lpstr>The Public Folder Dilemma</vt:lpstr>
      <vt:lpstr>Legacy Public Folders</vt:lpstr>
      <vt:lpstr>Modern Public Folders</vt:lpstr>
      <vt:lpstr>Exchange Server 2010</vt:lpstr>
      <vt:lpstr>What are your options?</vt:lpstr>
      <vt:lpstr>Migration to Modern Public Folders</vt:lpstr>
      <vt:lpstr>Prepare your Legacy Public Folders (1)</vt:lpstr>
      <vt:lpstr>Prepare your Legacy Public Folders (2)</vt:lpstr>
      <vt:lpstr>Public Folder Migration Steps</vt:lpstr>
      <vt:lpstr>Public Folder Migration Action Plan</vt:lpstr>
      <vt:lpstr>Migration to Exchange On-Premises</vt:lpstr>
      <vt:lpstr>Migration to Exchange Online</vt:lpstr>
      <vt:lpstr>Public Folders in Office 365 Groups and Microsoft Teams</vt:lpstr>
      <vt:lpstr>Migration Constraints (1)</vt:lpstr>
      <vt:lpstr>Migration Constraints (2)</vt:lpstr>
      <vt:lpstr>Migration Steps</vt:lpstr>
      <vt:lpstr>Create and start migration batch</vt:lpstr>
      <vt:lpstr>PowerPoint-Präsentation</vt:lpstr>
      <vt:lpstr>PowerPoint-Präsentation</vt:lpstr>
      <vt:lpstr>Visibility of a Team Mailbox </vt:lpstr>
      <vt:lpstr>PowerPoint-Präsentation</vt:lpstr>
      <vt:lpstr>Batch Migration to Office 365 Groups | Ressources</vt:lpstr>
      <vt:lpstr>Conclusion</vt:lpstr>
      <vt:lpstr>Conclusion</vt:lpstr>
      <vt:lpstr>The Future of Public Folders</vt:lpstr>
      <vt:lpstr>PowerPoint-Präsentation</vt:lpstr>
      <vt:lpstr>PowerPoint-Präsentation</vt:lpstr>
      <vt:lpstr>PowerPoint-Präsentation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Migrating Legacy Public Folders to Modern Public Folders and to Office 365 Groups</dc:title>
  <dc:creator/>
  <cp:lastModifiedBy/>
  <cp:revision>1</cp:revision>
  <dcterms:created xsi:type="dcterms:W3CDTF">2019-04-19T12:37:46Z</dcterms:created>
  <dcterms:modified xsi:type="dcterms:W3CDTF">2019-05-11T11:05:58Z</dcterms:modified>
</cp:coreProperties>
</file>